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53.xml" ContentType="application/vnd.openxmlformats-officedocument.presentationml.notesSlide+xml"/>
  <Override PartName="/ppt/notesSlides/notesSlide67.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54.xml" ContentType="application/vnd.openxmlformats-officedocument.presentationml.notesSlide+xml"/>
  <Override PartName="/ppt/notesSlides/notesSlide3.xml" ContentType="application/vnd.openxmlformats-officedocument.presentationml.notesSlide+xml"/>
  <Override PartName="/ppt/notesSlides/notesSlide55.xml" ContentType="application/vnd.openxmlformats-officedocument.presentationml.notesSlide+xml"/>
  <Override PartName="/ppt/notesSlides/notesSlide4.xml" ContentType="application/vnd.openxmlformats-officedocument.presentationml.notesSlide+xml"/>
  <Override PartName="/ppt/notesSlides/notesSlide56.xml" ContentType="application/vnd.openxmlformats-officedocument.presentationml.notesSlide+xml"/>
  <Override PartName="/ppt/notesSlides/notesSlide5.xml" ContentType="application/vnd.openxmlformats-officedocument.presentationml.notes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5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_rels/notesSlide62.xml.rels" ContentType="application/vnd.openxmlformats-package.relationships+xml"/>
  <Override PartName="/ppt/notesSlides/_rels/notesSlide9.xml.rels" ContentType="application/vnd.openxmlformats-package.relationships+xml"/>
  <Override PartName="/ppt/notesSlides/_rels/notesSlide44.xml.rels" ContentType="application/vnd.openxmlformats-package.relationships+xml"/>
  <Override PartName="/ppt/notesSlides/_rels/notesSlide1.xml.rels" ContentType="application/vnd.openxmlformats-package.relationships+xml"/>
  <Override PartName="/ppt/notesSlides/_rels/notesSlide45.xml.rels" ContentType="application/vnd.openxmlformats-package.relationships+xml"/>
  <Override PartName="/ppt/notesSlides/_rels/notesSlide2.xml.rels" ContentType="application/vnd.openxmlformats-package.relationships+xml"/>
  <Override PartName="/ppt/notesSlides/_rels/notesSlide46.xml.rels" ContentType="application/vnd.openxmlformats-package.relationships+xml"/>
  <Override PartName="/ppt/notesSlides/_rels/notesSlide3.xml.rels" ContentType="application/vnd.openxmlformats-package.relationships+xml"/>
  <Override PartName="/ppt/notesSlides/_rels/notesSlide47.xml.rels" ContentType="application/vnd.openxmlformats-package.relationships+xml"/>
  <Override PartName="/ppt/notesSlides/_rels/notesSlide4.xml.rels" ContentType="application/vnd.openxmlformats-package.relationships+xml"/>
  <Override PartName="/ppt/notesSlides/_rels/notesSlide48.xml.rels" ContentType="application/vnd.openxmlformats-package.relationships+xml"/>
  <Override PartName="/ppt/notesSlides/_rels/notesSlide5.xml.rels" ContentType="application/vnd.openxmlformats-package.relationships+xml"/>
  <Override PartName="/ppt/notesSlides/_rels/notesSlide67.xml.rels" ContentType="application/vnd.openxmlformats-package.relationships+xml"/>
  <Override PartName="/ppt/notesSlides/_rels/notesSlide10.xml.rels" ContentType="application/vnd.openxmlformats-package.relationships+xml"/>
  <Override PartName="/ppt/notesSlides/_rels/notesSlide49.xml.rels" ContentType="application/vnd.openxmlformats-package.relationships+xml"/>
  <Override PartName="/ppt/notesSlides/_rels/notesSlide6.xml.rels" ContentType="application/vnd.openxmlformats-package.relationships+xml"/>
  <Override PartName="/ppt/notesSlides/_rels/notesSlide60.xml.rels" ContentType="application/vnd.openxmlformats-package.relationships+xml"/>
  <Override PartName="/ppt/notesSlides/_rels/notesSlide7.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53.xml.rels" ContentType="application/vnd.openxmlformats-package.relationships+xml"/>
  <Override PartName="/ppt/notesSlides/_rels/notesSlide54.xml.rels" ContentType="application/vnd.openxmlformats-package.relationships+xml"/>
  <Override PartName="/ppt/notesSlides/_rels/notesSlide55.xml.rels" ContentType="application/vnd.openxmlformats-package.relationships+xml"/>
  <Override PartName="/ppt/notesSlides/_rels/notesSlide56.xml.rels" ContentType="application/vnd.openxmlformats-package.relationships+xml"/>
  <Override PartName="/ppt/notesSlides/_rels/notesSlide57.xml.rels" ContentType="application/vnd.openxmlformats-package.relationships+xml"/>
  <Override PartName="/ppt/notesSlides/_rels/notesSlide58.xml.rels" ContentType="application/vnd.openxmlformats-package.relationships+xml"/>
  <Override PartName="/ppt/notesSlides/_rels/notesSlide61.xml.rels" ContentType="application/vnd.openxmlformats-package.relationships+xml"/>
  <Override PartName="/ppt/notesSlides/_rels/notesSlide63.xml.rels" ContentType="application/vnd.openxmlformats-package.relationships+xml"/>
  <Override PartName="/ppt/notesSlides/_rels/notesSlide64.xml.rels" ContentType="application/vnd.openxmlformats-package.relationships+xml"/>
  <Override PartName="/ppt/notesSlides/_rels/notesSlide65.xml.rels" ContentType="application/vnd.openxmlformats-package.relationships+xml"/>
  <Override PartName="/ppt/notesSlides/_rels/notesSlide66.xml.rels" ContentType="application/vnd.openxmlformats-package.relationships+xml"/>
  <Override PartName="/ppt/notesSlides/_rels/notesSlide68.xml.rels" ContentType="application/vnd.openxmlformats-package.relationships+xml"/>
  <Override PartName="/ppt/notesSlides/_rels/notesSlide69.xml.rels" ContentType="application/vnd.openxmlformats-package.relationships+xml"/>
  <Override PartName="/ppt/notesSlides/_rels/notesSlide70.xml.rels" ContentType="application/vnd.openxmlformats-package.relationships+xml"/>
  <Override PartName="/ppt/notesSlides/_rels/notesSlide71.xml.rels" ContentType="application/vnd.openxmlformats-package.relationships+xml"/>
  <Override PartName="/ppt/notesSlides/_rels/notesSlide72.xml.rels" ContentType="application/vnd.openxmlformats-package.relationships+xml"/>
  <Override PartName="/ppt/notesSlides/_rels/notesSlide73.xml.rels" ContentType="application/vnd.openxmlformats-package.relationships+xml"/>
  <Override PartName="/ppt/notesSlides/_rels/notesSlide74.xml.rels" ContentType="application/vnd.openxmlformats-package.relationships+xml"/>
  <Override PartName="/ppt/notesSlides/_rels/notesSlide75.xml.rels" ContentType="application/vnd.openxmlformats-package.relationships+xml"/>
  <Override PartName="/ppt/notesSlides/_rels/notesSlide76.xml.rels" ContentType="application/vnd.openxmlformats-package.relationships+xml"/>
  <Override PartName="/ppt/notesSlides/_rels/notesSlide77.xml.rels" ContentType="application/vnd.openxmlformats-package.relationships+xml"/>
  <Override PartName="/ppt/notesSlides/_rels/notesSlide78.xml.rels" ContentType="application/vnd.openxmlformats-package.relationships+xml"/>
  <Override PartName="/ppt/notesSlides/_rels/notesSlide79.xml.rels" ContentType="application/vnd.openxmlformats-package.relationships+xml"/>
  <Override PartName="/ppt/notesSlides/_rels/notesSlide80.xml.rels" ContentType="application/vnd.openxmlformats-package.relationships+xml"/>
  <Override PartName="/ppt/notesSlides/_rels/notesSlide81.xml.rels" ContentType="application/vnd.openxmlformats-package.relationships+xml"/>
  <Override PartName="/ppt/notesSlides/_rels/notesSlide82.xml.rels" ContentType="application/vnd.openxmlformats-package.relationships+xml"/>
  <Override PartName="/ppt/notesSlides/_rels/notesSlide83.xml.rels" ContentType="application/vnd.openxmlformats-package.relationships+xml"/>
  <Override PartName="/ppt/notesSlides/_rels/notesSlide84.xml.rels" ContentType="application/vnd.openxmlformats-package.relationships+xml"/>
  <Override PartName="/ppt/notesSlides/_rels/notesSlide85.xml.rels" ContentType="application/vnd.openxmlformats-package.relationships+xml"/>
  <Override PartName="/ppt/notesSlides/_rels/notesSlide86.xml.rels" ContentType="application/vnd.openxmlformats-package.relationships+xml"/>
  <Override PartName="/ppt/notesSlides/_rels/notesSlide87.xml.rels" ContentType="application/vnd.openxmlformats-package.relationships+xml"/>
  <Override PartName="/ppt/notesSlides/_rels/notesSlide88.xml.rels" ContentType="application/vnd.openxmlformats-package.relationships+xml"/>
  <Override PartName="/ppt/notesSlides/_rels/notesSlide89.xml.rels" ContentType="application/vnd.openxmlformats-package.relationships+xml"/>
  <Override PartName="/ppt/notesSlides/_rels/notesSlide90.xml.rels" ContentType="application/vnd.openxmlformats-package.relationships+xml"/>
  <Override PartName="/ppt/notesSlides/_rels/notesSlide92.xml.rels" ContentType="application/vnd.openxmlformats-package.relationships+xml"/>
  <Override PartName="/ppt/notesSlides/_rels/notesSlide93.xml.rels" ContentType="application/vnd.openxmlformats-package.relationships+xml"/>
  <Override PartName="/ppt/notesSlides/_rels/notesSlide94.xml.rels" ContentType="application/vnd.openxmlformats-package.relationships+xml"/>
  <Override PartName="/ppt/notesSlides/_rels/notesSlide95.xml.rels" ContentType="application/vnd.openxmlformats-package.relationships+xml"/>
  <Override PartName="/ppt/notesSlides/_rels/notesSlide96.xml.rels" ContentType="application/vnd.openxmlformats-package.relationships+xml"/>
  <Override PartName="/ppt/notesSlides/_rels/notesSlide97.xml.rels" ContentType="application/vnd.openxmlformats-package.relationships+xml"/>
  <Override PartName="/ppt/notesSlides/_rels/notesSlide98.xml.rels" ContentType="application/vnd.openxmlformats-package.relationships+xml"/>
  <Override PartName="/ppt/notesSlides/_rels/notesSlide99.xml.rels" ContentType="application/vnd.openxmlformats-package.relationships+xml"/>
  <Override PartName="/ppt/notesSlides/_rels/notesSlide100.xml.rels" ContentType="application/vnd.openxmlformats-package.relationships+xml"/>
  <Override PartName="/ppt/notesSlides/_rels/notesSlide101.xml.rels" ContentType="application/vnd.openxmlformats-package.relationships+xml"/>
  <Override PartName="/ppt/notesSlides/_rels/notesSlide102.xml.rels" ContentType="application/vnd.openxmlformats-package.relationships+xml"/>
  <Override PartName="/ppt/notesSlides/_rels/notesSlide103.xml.rels" ContentType="application/vnd.openxmlformats-package.relationships+xml"/>
  <Override PartName="/ppt/notesSlides/_rels/notesSlide104.xml.rels" ContentType="application/vnd.openxmlformats-package.relationships+xml"/>
  <Override PartName="/ppt/notesSlides/_rels/notesSlide105.xml.rels" ContentType="application/vnd.openxmlformats-package.relationships+xml"/>
  <Override PartName="/ppt/notesSlides/_rels/notesSlide106.xml.rels" ContentType="application/vnd.openxmlformats-package.relationships+xml"/>
  <Override PartName="/ppt/notesSlides/_rels/notesSlide107.xml.rels" ContentType="application/vnd.openxmlformats-package.relationships+xml"/>
  <Override PartName="/ppt/notesSlides/_rels/notesSlide108.xml.rels" ContentType="application/vnd.openxmlformats-package.relationships+xml"/>
  <Override PartName="/ppt/notesSlides/_rels/notesSlide110.xml.rels" ContentType="application/vnd.openxmlformats-package.relationships+xml"/>
  <Override PartName="/ppt/notesSlides/_rels/notesSlide111.xml.rels" ContentType="application/vnd.openxmlformats-package.relationships+xml"/>
  <Override PartName="/ppt/notesSlides/_rels/notesSlide112.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image7.jpeg" ContentType="image/jpeg"/>
  <Override PartName="/ppt/media/image57.png" ContentType="image/png"/>
  <Override PartName="/ppt/media/image28.jpeg" ContentType="image/jpeg"/>
  <Override PartName="/ppt/media/image1.png" ContentType="image/png"/>
  <Override PartName="/ppt/media/image2.jpeg" ContentType="image/jpeg"/>
  <Override PartName="/ppt/media/image54.jpeg" ContentType="image/jpeg"/>
  <Override PartName="/ppt/media/image38.png" ContentType="image/png"/>
  <Override PartName="/ppt/media/image3.jpeg" ContentType="image/jpeg"/>
  <Override PartName="/ppt/media/image55.jpeg" ContentType="image/jpeg"/>
  <Override PartName="/ppt/media/image48.png" ContentType="image/png"/>
  <Override PartName="/ppt/media/image58.png" ContentType="image/png"/>
  <Override PartName="/ppt/media/image4.jpeg" ContentType="image/jpeg"/>
  <Override PartName="/ppt/media/image56.jpeg" ContentType="image/jpeg"/>
  <Override PartName="/ppt/media/image5.jpeg" ContentType="image/jpeg"/>
  <Override PartName="/ppt/media/image6.jpeg" ContentType="image/jpeg"/>
  <Override PartName="/ppt/media/image41.png" ContentType="image/png"/>
  <Override PartName="/ppt/media/image8.jpeg" ContentType="image/jpeg"/>
  <Override PartName="/ppt/media/image51.png" ContentType="image/png"/>
  <Override PartName="/ppt/media/image9.jpeg" ContentType="image/jpeg"/>
  <Override PartName="/ppt/media/image10.jpeg" ContentType="image/jpeg"/>
  <Override PartName="/ppt/media/image66.png" ContentType="image/png"/>
  <Override PartName="/ppt/media/image11.jpeg" ContentType="image/jpeg"/>
  <Override PartName="/ppt/media/image76.png" ContentType="image/png"/>
  <Override PartName="/ppt/media/image12.jpeg" ContentType="image/jpeg"/>
  <Override PartName="/ppt/media/image13.jpeg" ContentType="image/jpeg"/>
  <Override PartName="/ppt/media/image14.jpeg" ContentType="image/jpeg"/>
  <Override PartName="/ppt/media/image15.jpeg" ContentType="image/jpeg"/>
  <Override PartName="/ppt/media/image49.png" ContentType="image/png"/>
  <Override PartName="/ppt/media/image16.jpeg" ContentType="image/jpeg"/>
  <Override PartName="/ppt/media/image84.jpeg" ContentType="image/jpeg"/>
  <Override PartName="/ppt/media/image59.png" ContentType="image/png"/>
  <Override PartName="/ppt/media/image17.jpeg" ContentType="image/jpeg"/>
  <Override PartName="/ppt/media/image18.jpeg" ContentType="image/jpeg"/>
  <Override PartName="/ppt/media/image19.jpeg" ContentType="image/jpeg"/>
  <Override PartName="/ppt/media/image44.png" ContentType="image/png"/>
  <Override PartName="/ppt/media/image20.jpeg" ContentType="image/jpeg"/>
  <Override PartName="/ppt/media/image21.jpeg" ContentType="image/jpeg"/>
  <Override PartName="/ppt/media/image64.png" ContentType="image/png"/>
  <Override PartName="/ppt/media/image22.jpeg" ContentType="image/jpeg"/>
  <Override PartName="/ppt/media/image23.jpeg" ContentType="image/jpeg"/>
  <Override PartName="/ppt/media/image24.jpeg" ContentType="image/jpeg"/>
  <Override PartName="/ppt/media/image25.jpeg" ContentType="image/jpeg"/>
  <Override PartName="/ppt/media/image37.png" ContentType="image/png"/>
  <Override PartName="/ppt/media/image26.jpeg" ContentType="image/jpeg"/>
  <Override PartName="/ppt/media/image47.png" ContentType="image/png"/>
  <Override PartName="/ppt/media/image27.jpeg" ContentType="image/jpeg"/>
  <Override PartName="/ppt/media/image29.jpeg" ContentType="image/jpeg"/>
  <Override PartName="/ppt/media/image30.png" ContentType="image/png"/>
  <Override PartName="/ppt/media/image42.png" ContentType="image/png"/>
  <Override PartName="/ppt/media/image31.jpeg" ContentType="image/jpeg"/>
  <Override PartName="/ppt/media/hdphoto1.wdp" ContentType="image/vnd.ms-photo"/>
  <Override PartName="/ppt/media/image52.png" ContentType="image/png"/>
  <Override PartName="/ppt/media/image32.jpeg" ContentType="image/jpeg"/>
  <Override PartName="/ppt/media/image33.png" ContentType="image/png"/>
  <Override PartName="/ppt/media/image34.png" ContentType="image/png"/>
  <Override PartName="/ppt/media/image35.png" ContentType="image/png"/>
  <Override PartName="/ppt/media/image36.png" ContentType="image/png"/>
  <Override PartName="/ppt/media/image39.jpeg" ContentType="image/jpeg"/>
  <Override PartName="/ppt/media/image40.png" ContentType="image/png"/>
  <Override PartName="/ppt/media/image43.png" ContentType="image/png"/>
  <Override PartName="/ppt/media/image45.png" ContentType="image/png"/>
  <Override PartName="/ppt/media/image46.png" ContentType="image/png"/>
  <Override PartName="/ppt/media/image50.jpeg" ContentType="image/jpeg"/>
  <Override PartName="/ppt/media/image60.jpeg" ContentType="image/jpeg"/>
  <Override PartName="/ppt/media/image53.png" ContentType="image/png"/>
  <Override PartName="/ppt/media/image63.png" ContentType="image/png"/>
  <Override PartName="/ppt/media/image61.jpeg" ContentType="image/jpeg"/>
  <Override PartName="/ppt/media/image62.jpeg" ContentType="image/jpeg"/>
  <Override PartName="/ppt/media/image65.jpeg" ContentType="image/jpeg"/>
  <Override PartName="/ppt/media/image67.jpeg" ContentType="image/jpeg"/>
  <Override PartName="/ppt/media/image68.png" ContentType="image/png"/>
  <Override PartName="/ppt/media/image85.jpeg" ContentType="image/jpeg"/>
  <Override PartName="/ppt/media/image69.png" ContentType="image/png"/>
  <Override PartName="/ppt/media/image70.jpeg" ContentType="image/jpeg"/>
  <Override PartName="/ppt/media/image71.png" ContentType="image/png"/>
  <Override PartName="/ppt/media/image72.jpeg" ContentType="image/jpeg"/>
  <Override PartName="/ppt/media/image73.jpeg" ContentType="image/jpeg"/>
  <Override PartName="/ppt/media/image74.jpeg" ContentType="image/jpeg"/>
  <Override PartName="/ppt/media/image75.png" ContentType="image/png"/>
  <Override PartName="/ppt/media/image77.png" ContentType="image/png"/>
  <Override PartName="/ppt/media/image78.jpeg" ContentType="image/jpeg"/>
  <Override PartName="/ppt/media/image86.jpeg" ContentType="image/jpe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9.png" ContentType="image/png"/>
  <Override PartName="/ppt/media/image87.jpeg" ContentType="image/jpeg"/>
  <Override PartName="/ppt/media/image88.png" ContentType="image/png"/>
  <Override PartName="/ppt/media/image90.png" ContentType="image/png"/>
  <Override PartName="/ppt/media/image91.jpeg" ContentType="image/jpeg"/>
  <Override PartName="/ppt/media/image92.jpeg" ContentType="image/jpe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_rels/slide53.xml.rels" ContentType="application/vnd.openxmlformats-package.relationships+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4.xml.rels" ContentType="application/vnd.openxmlformats-package.relationships+xml"/>
  <Override PartName="/ppt/slides/_rels/slide55.xml.rels" ContentType="application/vnd.openxmlformats-package.relationships+xml"/>
  <Override PartName="/ppt/slides/_rels/slide56.xml.rels" ContentType="application/vnd.openxmlformats-package.relationships+xml"/>
  <Override PartName="/ppt/slides/_rels/slide57.xml.rels" ContentType="application/vnd.openxmlformats-package.relationships+xml"/>
  <Override PartName="/ppt/slides/_rels/slide58.xml.rels" ContentType="application/vnd.openxmlformats-package.relationships+xml"/>
  <Override PartName="/ppt/slides/_rels/slide59.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0.xml.rels" ContentType="application/vnd.openxmlformats-package.relationships+xml"/>
  <Override PartName="/ppt/slides/_rels/slide91.xml.rels" ContentType="application/vnd.openxmlformats-package.relationships+xml"/>
  <Override PartName="/ppt/slides/_rels/slide92.xml.rels" ContentType="application/vnd.openxmlformats-package.relationships+xml"/>
  <Override PartName="/ppt/slides/_rels/slide93.xml.rels" ContentType="application/vnd.openxmlformats-package.relationships+xml"/>
  <Override PartName="/ppt/slides/_rels/slide94.xml.rels" ContentType="application/vnd.openxmlformats-package.relationships+xml"/>
  <Override PartName="/ppt/slides/_rels/slide95.xml.rels" ContentType="application/vnd.openxmlformats-package.relationships+xml"/>
  <Override PartName="/ppt/slides/_rels/slide96.xml.rels" ContentType="application/vnd.openxmlformats-package.relationships+xml"/>
  <Override PartName="/ppt/slides/_rels/slide97.xml.rels" ContentType="application/vnd.openxmlformats-package.relationships+xml"/>
  <Override PartName="/ppt/slides/_rels/slide98.xml.rels" ContentType="application/vnd.openxmlformats-package.relationships+xml"/>
  <Override PartName="/ppt/slides/_rels/slide99.xml.rels" ContentType="application/vnd.openxmlformats-package.relationships+xml"/>
  <Override PartName="/ppt/slides/_rels/slide100.xml.rels" ContentType="application/vnd.openxmlformats-package.relationships+xml"/>
  <Override PartName="/ppt/slides/_rels/slide101.xml.rels" ContentType="application/vnd.openxmlformats-package.relationships+xml"/>
  <Override PartName="/ppt/slides/_rels/slide102.xml.rels" ContentType="application/vnd.openxmlformats-package.relationships+xml"/>
  <Override PartName="/ppt/slides/_rels/slide103.xml.rels" ContentType="application/vnd.openxmlformats-package.relationships+xml"/>
  <Override PartName="/ppt/slides/_rels/slide104.xml.rels" ContentType="application/vnd.openxmlformats-package.relationships+xml"/>
  <Override PartName="/ppt/slides/_rels/slide105.xml.rels" ContentType="application/vnd.openxmlformats-package.relationships+xml"/>
  <Override PartName="/ppt/slides/_rels/slide106.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109.xml.rels" ContentType="application/vnd.openxmlformats-package.relationships+xml"/>
  <Override PartName="/ppt/slides/_rels/slide110.xml.rels" ContentType="application/vnd.openxmlformats-package.relationships+xml"/>
  <Override PartName="/ppt/slides/_rels/slide111.xml.rels" ContentType="application/vnd.openxmlformats-package.relationships+xml"/>
  <Override PartName="/ppt/slides/_rels/slide112.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Lst>
  <p:sldSz cx="9144000" cy="6858000"/>
  <p:notesSz cx="7315200" cy="96012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slide" Target="slides/slide84.xml"/><Relationship Id="rId95" Type="http://schemas.openxmlformats.org/officeDocument/2006/relationships/slide" Target="slides/slide85.xml"/><Relationship Id="rId96" Type="http://schemas.openxmlformats.org/officeDocument/2006/relationships/slide" Target="slides/slide86.xml"/><Relationship Id="rId97" Type="http://schemas.openxmlformats.org/officeDocument/2006/relationships/slide" Target="slides/slide87.xml"/><Relationship Id="rId98" Type="http://schemas.openxmlformats.org/officeDocument/2006/relationships/slide" Target="slides/slide88.xml"/><Relationship Id="rId99" Type="http://schemas.openxmlformats.org/officeDocument/2006/relationships/slide" Target="slides/slide89.xml"/><Relationship Id="rId100" Type="http://schemas.openxmlformats.org/officeDocument/2006/relationships/slide" Target="slides/slide90.xml"/><Relationship Id="rId101" Type="http://schemas.openxmlformats.org/officeDocument/2006/relationships/slide" Target="slides/slide91.xml"/><Relationship Id="rId102" Type="http://schemas.openxmlformats.org/officeDocument/2006/relationships/slide" Target="slides/slide92.xml"/><Relationship Id="rId103" Type="http://schemas.openxmlformats.org/officeDocument/2006/relationships/slide" Target="slides/slide93.xml"/><Relationship Id="rId104" Type="http://schemas.openxmlformats.org/officeDocument/2006/relationships/slide" Target="slides/slide94.xml"/><Relationship Id="rId105" Type="http://schemas.openxmlformats.org/officeDocument/2006/relationships/slide" Target="slides/slide95.xml"/><Relationship Id="rId106" Type="http://schemas.openxmlformats.org/officeDocument/2006/relationships/slide" Target="slides/slide96.xml"/><Relationship Id="rId107" Type="http://schemas.openxmlformats.org/officeDocument/2006/relationships/slide" Target="slides/slide97.xml"/><Relationship Id="rId108" Type="http://schemas.openxmlformats.org/officeDocument/2006/relationships/slide" Target="slides/slide98.xml"/><Relationship Id="rId109" Type="http://schemas.openxmlformats.org/officeDocument/2006/relationships/slide" Target="slides/slide99.xml"/><Relationship Id="rId110" Type="http://schemas.openxmlformats.org/officeDocument/2006/relationships/slide" Target="slides/slide100.xml"/><Relationship Id="rId111" Type="http://schemas.openxmlformats.org/officeDocument/2006/relationships/slide" Target="slides/slide101.xml"/><Relationship Id="rId112" Type="http://schemas.openxmlformats.org/officeDocument/2006/relationships/slide" Target="slides/slide102.xml"/><Relationship Id="rId113" Type="http://schemas.openxmlformats.org/officeDocument/2006/relationships/slide" Target="slides/slide103.xml"/><Relationship Id="rId114" Type="http://schemas.openxmlformats.org/officeDocument/2006/relationships/slide" Target="slides/slide104.xml"/><Relationship Id="rId115" Type="http://schemas.openxmlformats.org/officeDocument/2006/relationships/slide" Target="slides/slide105.xml"/><Relationship Id="rId116" Type="http://schemas.openxmlformats.org/officeDocument/2006/relationships/slide" Target="slides/slide106.xml"/><Relationship Id="rId117" Type="http://schemas.openxmlformats.org/officeDocument/2006/relationships/slide" Target="slides/slide107.xml"/><Relationship Id="rId118" Type="http://schemas.openxmlformats.org/officeDocument/2006/relationships/slide" Target="slides/slide108.xml"/><Relationship Id="rId119" Type="http://schemas.openxmlformats.org/officeDocument/2006/relationships/slide" Target="slides/slide109.xml"/><Relationship Id="rId120" Type="http://schemas.openxmlformats.org/officeDocument/2006/relationships/slide" Target="slides/slide110.xml"/><Relationship Id="rId121" Type="http://schemas.openxmlformats.org/officeDocument/2006/relationships/slide" Target="slides/slide111.xml"/><Relationship Id="rId122" Type="http://schemas.openxmlformats.org/officeDocument/2006/relationships/slide" Target="slides/slide112.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335" name="PlaceHolder 2"/>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336"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337"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338" name="PlaceHolder 5"/>
          <p:cNvSpPr>
            <a:spLocks noGrp="1"/>
          </p:cNvSpPr>
          <p:nvPr>
            <p:ph type="sldNum"/>
          </p:nvPr>
        </p:nvSpPr>
        <p:spPr>
          <a:xfrm>
            <a:off x="4399200" y="9555480"/>
            <a:ext cx="3372840" cy="502560"/>
          </a:xfrm>
          <a:prstGeom prst="rect">
            <a:avLst/>
          </a:prstGeom>
        </p:spPr>
        <p:txBody>
          <a:bodyPr lIns="0" rIns="0" tIns="0" bIns="0" anchor="b"/>
          <a:p>
            <a:pPr algn="r"/>
            <a:fld id="{4C40FFAA-BF12-4FC7-9630-3190CDCD0273}"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
</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0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
</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10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
</Relationships>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
</Relationships>
</file>

<file path=ppt/notesSlides/_rels/notesSlide112.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hyperlink" Target="http://tremor.nmt.edu/faq/socorro.html" TargetMode="External"/><Relationship Id="rId2" Type="http://schemas.openxmlformats.org/officeDocument/2006/relationships/slide" Target="../slides/slide52.xml"/><Relationship Id="rId3"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
</Relationships>
</file>

<file path=ppt/notesSlides/_rels/notesSlide9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_rels/notesSlide9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
</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
</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
</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CustomShape 1"/>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586F998-334C-41DA-AFA0-D5EDBD312044}" type="slidenum">
              <a:rPr b="0" lang="en-US" sz="1200" spc="-1" strike="noStrike">
                <a:solidFill>
                  <a:srgbClr val="000000"/>
                </a:solidFill>
                <a:latin typeface="Times New Roman"/>
                <a:ea typeface="+mn-ea"/>
              </a:rPr>
              <a:t>&lt;number&gt;</a:t>
            </a:fld>
            <a:endParaRPr b="0" lang="en-US" sz="1200" spc="-1" strike="noStrike">
              <a:latin typeface="Arial"/>
            </a:endParaRPr>
          </a:p>
        </p:txBody>
      </p:sp>
      <p:sp>
        <p:nvSpPr>
          <p:cNvPr id="681" name="PlaceHolder 2"/>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Introductions</a:t>
            </a:r>
            <a:endParaRPr b="0" lang="en-US" sz="2000" spc="-1" strike="noStrike">
              <a:latin typeface="Arial"/>
            </a:endParaRPr>
          </a:p>
          <a:p>
            <a:r>
              <a:rPr b="0" lang="en-US" sz="2000" spc="-1" strike="noStrike">
                <a:latin typeface="Arial"/>
              </a:rPr>
              <a:t>Have participants introduce themselves, say what system they are with, how many connections, and what they hope to get out of the training.</a:t>
            </a:r>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9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6AAF357-722C-42AF-8112-370348AF468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7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A870F43-D464-4A96-AC86-9E9016FB2BE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7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DF24280-FEC2-4D6B-B2F7-CDE29E3983B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Use the Tiers to decide where to take the lead and copper samples.  </a:t>
            </a:r>
            <a:endParaRPr b="0" lang="en-US" sz="2000" spc="-1" strike="noStrike">
              <a:latin typeface="Arial"/>
            </a:endParaRPr>
          </a:p>
        </p:txBody>
      </p:sp>
      <p:sp>
        <p:nvSpPr>
          <p:cNvPr id="87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542D574-4CBA-4935-B216-F28FA78273A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7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D5BF2CD-EE6B-4B9F-AC89-DA348859E45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8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0B2B891E-E374-4F23-8B5E-0DF7BA5C5D9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2"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Certain systems can get both annual samples from the same location</a:t>
            </a:r>
            <a:endParaRPr b="0" lang="en-US" sz="2000" spc="-1" strike="noStrike">
              <a:latin typeface="Arial"/>
            </a:endParaRPr>
          </a:p>
        </p:txBody>
      </p:sp>
      <p:sp>
        <p:nvSpPr>
          <p:cNvPr id="88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F3164FC-8590-446C-8248-38D1C180AFB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4"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Certain systems can get both annual samples from the same location</a:t>
            </a:r>
            <a:endParaRPr b="0" lang="en-US" sz="2000" spc="-1" strike="noStrike">
              <a:latin typeface="Arial"/>
            </a:endParaRPr>
          </a:p>
        </p:txBody>
      </p:sp>
      <p:sp>
        <p:nvSpPr>
          <p:cNvPr id="88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9DCC06C-8F05-4CEC-B4F2-C74112D59F28}"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8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B09B9F8-04EE-4AB6-B78E-41278876E6B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8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0CF4B638-4D1D-4BC1-A045-B69E4C5FE2A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9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4D5DC15-210C-4769-8992-31D58DD65A4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9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997EF1D-D046-4363-930C-C10685AFF017}"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9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3EC769C-C9A6-408A-84B5-6C188204EE3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9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C18F7E95-819C-4C51-8302-1E5D1EA0242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Examples are from an NMDOT rest area, transient, non-community water system with one well, tank, booster station, nitrate treatment, distribution </a:t>
            </a:r>
            <a:endParaRPr b="0" lang="en-US" sz="2000" spc="-1" strike="noStrike">
              <a:latin typeface="Arial"/>
            </a:endParaRPr>
          </a:p>
        </p:txBody>
      </p:sp>
      <p:sp>
        <p:nvSpPr>
          <p:cNvPr id="70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C6454AE-5903-4EA4-BF31-7C41B47CEF1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0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23516F7-D8FD-4576-A859-B00E1F60BDD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0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F6DC38E-C4EE-497F-82ED-5B5151A0A17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0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B61780E-4E7C-4D13-85C3-73734494739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0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28D2286-7E52-4D58-8999-BC439ADFC01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1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6BB1562-9654-486A-87D0-3E39336E153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1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08E2CDA-9562-4F9F-8435-6E2F565EB44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1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DA72A4E-A61A-4CE3-BE69-D350624495A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8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C475180-C784-4D29-B4CF-DF3A5134040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Level 1 - Normal; resolved within 24 hours</a:t>
            </a:r>
            <a:endParaRPr b="0" lang="en-US" sz="2000" spc="-1" strike="noStrike">
              <a:latin typeface="Arial"/>
            </a:endParaRPr>
          </a:p>
          <a:p>
            <a:r>
              <a:rPr b="0" lang="en-US" sz="2000" spc="-1" strike="noStrike">
                <a:latin typeface="Arial"/>
              </a:rPr>
              <a:t>Level 2 - Alert level; resolved within 72 hours</a:t>
            </a:r>
            <a:endParaRPr b="0" lang="en-US" sz="2000" spc="-1" strike="noStrike">
              <a:latin typeface="Arial"/>
            </a:endParaRPr>
          </a:p>
          <a:p>
            <a:r>
              <a:rPr b="0" lang="en-US" sz="2000" spc="-1" strike="noStrike">
                <a:latin typeface="Arial"/>
              </a:rPr>
              <a:t>Level 3 - Major emergency; takes longer than 3 days to resolve</a:t>
            </a:r>
            <a:endParaRPr b="0" lang="en-US" sz="2000" spc="-1" strike="noStrike">
              <a:latin typeface="Arial"/>
            </a:endParaRPr>
          </a:p>
          <a:p>
            <a:r>
              <a:rPr b="0" lang="en-US" sz="2000" spc="-1" strike="noStrike">
                <a:latin typeface="Arial"/>
              </a:rPr>
              <a:t>Level 4 - Natural disaster; widespread causing disruption of service to more than 50% of customers</a:t>
            </a:r>
            <a:endParaRPr b="0" lang="en-US" sz="2000" spc="-1" strike="noStrike">
              <a:latin typeface="Arial"/>
            </a:endParaRPr>
          </a:p>
          <a:p>
            <a:r>
              <a:rPr b="0" lang="en-US" sz="2000" spc="-1" strike="noStrike">
                <a:latin typeface="Arial"/>
              </a:rPr>
              <a:t>Level 5 - Nuclear or terrorism</a:t>
            </a:r>
            <a:endParaRPr b="0" lang="en-US" sz="2000" spc="-1" strike="noStrike">
              <a:latin typeface="Arial"/>
            </a:endParaRPr>
          </a:p>
        </p:txBody>
      </p:sp>
      <p:sp>
        <p:nvSpPr>
          <p:cNvPr id="71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66DE8BB-D7FF-4C70-9A7A-EC4C270A1878}"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1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FFB0B48-403F-495D-BB5E-01DC4175FCA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2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31F7A0C-EED0-4C80-9878-4CED6A08ACF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2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205BDE3-82A2-46F4-A656-99AC8F20C0F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2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59E7908-A92E-469C-B007-93915F1B25E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2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B78C816-B3EB-4B6E-92F5-C09A6429F020}"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2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EA302B9-7D01-43A1-A328-B08B4772628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3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67D5156-4ED3-48B0-93D1-91EADA53101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3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033C2CE-7791-4953-802D-093769D2A60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3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C1339EC-1EFA-4028-ABE8-D6A447C54A5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8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8E9A860-517F-4540-A31D-FA79177273B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3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335C5C7-35FA-4DED-AF56-635AA9BF2FC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3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9F5F8A3-CF17-4B98-8348-EBACD75726AC}"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4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98D19BC-23C6-4E6F-8503-86B8DDC2B39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4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BDCCB89-D47E-4744-8BD3-BFE538DF5B2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4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19E4FEB-6688-4B5C-AF5D-DCB4CF1F4FD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4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23E441E-E808-42BE-A5DC-8FA8637E057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4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1325805-A48E-45F8-AEFF-198107309DD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5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695BA1D-670F-4D26-8009-AF05099A2CC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5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4888C14-4057-424D-B5BA-15A72168D22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5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C93BFC6-8E47-4A17-B8B6-7DB35DEBF31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SDWIS is the State Drinking Water Information System -</a:t>
            </a:r>
            <a:endParaRPr b="0" lang="en-US" sz="2000" spc="-1" strike="noStrike">
              <a:latin typeface="Arial"/>
            </a:endParaRPr>
          </a:p>
          <a:p>
            <a:endParaRPr b="0" lang="en-US" sz="2000" spc="-1" strike="noStrike">
              <a:latin typeface="Arial"/>
            </a:endParaRPr>
          </a:p>
          <a:p>
            <a:r>
              <a:rPr b="0" lang="en-US" sz="2000" spc="-1" strike="noStrike">
                <a:latin typeface="Arial"/>
              </a:rPr>
              <a:t>The Safe Drinking Water Act requires states to report drinking water information periodically to EPA. This information is maintained in a federal database, the SDWIS Fed Data Warehouse.</a:t>
            </a:r>
            <a:endParaRPr b="0" lang="en-US" sz="2000" spc="-1" strike="noStrike">
              <a:latin typeface="Arial"/>
            </a:endParaRPr>
          </a:p>
        </p:txBody>
      </p:sp>
      <p:sp>
        <p:nvSpPr>
          <p:cNvPr id="68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9CB6690-B872-483B-903B-ABF72482B98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Point out interchangeable information between O&amp;M and ERP</a:t>
            </a:r>
            <a:endParaRPr b="0" lang="en-US" sz="2000" spc="-1" strike="noStrike">
              <a:latin typeface="Arial"/>
            </a:endParaRPr>
          </a:p>
          <a:p>
            <a:endParaRPr b="0" lang="en-US" sz="2000" spc="-1" strike="noStrike">
              <a:latin typeface="Arial"/>
            </a:endParaRPr>
          </a:p>
          <a:p>
            <a:r>
              <a:rPr b="0" lang="en-US" sz="2000" spc="-1" strike="noStrike">
                <a:latin typeface="Arial"/>
              </a:rPr>
              <a:t>The problem and solution with this is if the Developer is does not have technical or water system knowledge</a:t>
            </a:r>
            <a:endParaRPr b="0" lang="en-US" sz="2000" spc="-1" strike="noStrike">
              <a:latin typeface="Arial"/>
            </a:endParaRPr>
          </a:p>
        </p:txBody>
      </p:sp>
      <p:sp>
        <p:nvSpPr>
          <p:cNvPr id="75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746B191-397F-44C5-949C-9392E6ECF59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5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79098F4-8E5A-4375-BEA6-313E176CCFA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Developer thinks security.</a:t>
            </a:r>
            <a:endParaRPr b="0" lang="en-US" sz="2000" spc="-1" strike="noStrike">
              <a:latin typeface="Arial"/>
            </a:endParaRPr>
          </a:p>
          <a:p>
            <a:pPr marL="216000" indent="-215640">
              <a:lnSpc>
                <a:spcPct val="100000"/>
              </a:lnSpc>
            </a:pPr>
            <a:endParaRPr b="0" lang="en-US" sz="2000" spc="-1" strike="noStrike">
              <a:latin typeface="Arial"/>
            </a:endParaRPr>
          </a:p>
          <a:p>
            <a:pPr marL="216000" indent="-215640">
              <a:lnSpc>
                <a:spcPct val="100000"/>
              </a:lnSpc>
            </a:pPr>
            <a:r>
              <a:rPr b="0" lang="en-US" sz="2000" spc="-1" strike="noStrike">
                <a:latin typeface="Arial"/>
              </a:rPr>
              <a:t>Ask Questions first</a:t>
            </a:r>
            <a:endParaRPr b="0" lang="en-US" sz="2000" spc="-1" strike="noStrike">
              <a:latin typeface="Arial"/>
            </a:endParaRPr>
          </a:p>
          <a:p>
            <a:pPr marL="216000" indent="-215640">
              <a:lnSpc>
                <a:spcPct val="100000"/>
              </a:lnSpc>
            </a:pPr>
            <a:endParaRPr b="0" lang="en-US" sz="2000" spc="-1" strike="noStrike">
              <a:latin typeface="Arial"/>
            </a:endParaRPr>
          </a:p>
          <a:p>
            <a:pPr marL="216000" indent="-215640">
              <a:lnSpc>
                <a:spcPct val="100000"/>
              </a:lnSpc>
            </a:pPr>
            <a:r>
              <a:rPr b="0" lang="en-US" sz="2000" spc="-1" strike="noStrike">
                <a:latin typeface="Arial"/>
              </a:rPr>
              <a:t>Coordination with the Fire Department informed them of system conditions they didn’t know about.</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6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CBCD905-1590-4969-A02D-F84E50595F2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Follow-up Actions are not fully addressed by the Developer</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6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5101715-452E-41D9-AB94-C7A49241DAD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Follow-up Actions are not fully addressed by the Developer</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6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7CFCA6F-BDC3-46E5-A5AE-E2A26CEF616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Section 4: to determine likelihood of a emergency event occurrence and assign a ranking why you gave the High, Medium and Low per each event in the comments section.</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6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088CD50-1A89-4103-9388-6040ED02301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Example</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6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BCDECDB-939A-409E-BC8D-848A1F9F92C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Example</a:t>
            </a:r>
            <a:endParaRPr b="0" lang="en-US" sz="2000" spc="-1" strike="noStrike">
              <a:latin typeface="Arial"/>
            </a:endParaRPr>
          </a:p>
          <a:p>
            <a:pPr marL="216000" indent="-215640">
              <a:lnSpc>
                <a:spcPct val="100000"/>
              </a:lnSpc>
            </a:pPr>
            <a:endParaRPr b="0" lang="en-US" sz="2000" spc="-1" strike="noStrike">
              <a:latin typeface="Arial"/>
            </a:endParaRPr>
          </a:p>
          <a:p>
            <a:pPr marL="216000" indent="-215640">
              <a:lnSpc>
                <a:spcPct val="100000"/>
              </a:lnSpc>
            </a:pPr>
            <a:r>
              <a:rPr b="0" lang="en-US" sz="2000" spc="-1" strike="noStrike">
                <a:latin typeface="Arial"/>
              </a:rPr>
              <a:t>Also, emphasize public health as a metric</a:t>
            </a:r>
            <a:endParaRPr b="0" lang="en-US" sz="2000" spc="-1" strike="noStrike">
              <a:latin typeface="Arial"/>
            </a:endParaRPr>
          </a:p>
          <a:p>
            <a:pPr marL="216000" indent="-215640">
              <a:lnSpc>
                <a:spcPct val="100000"/>
              </a:lnSpc>
            </a:pPr>
            <a:endParaRPr b="0" lang="en-US" sz="2000" spc="-1" strike="noStrike">
              <a:latin typeface="Arial"/>
            </a:endParaRPr>
          </a:p>
          <a:p>
            <a:pPr marL="216000" indent="-215640">
              <a:lnSpc>
                <a:spcPct val="100000"/>
              </a:lnSpc>
            </a:pPr>
            <a:r>
              <a:rPr b="0" lang="en-US" sz="2000" spc="-1" strike="noStrike">
                <a:latin typeface="Arial"/>
              </a:rPr>
              <a:t>Ask audience to give examples of each level</a:t>
            </a:r>
            <a:endParaRPr b="0" lang="en-US" sz="2000" spc="-1" strike="noStrike">
              <a:latin typeface="Arial"/>
            </a:endParaRPr>
          </a:p>
        </p:txBody>
      </p:sp>
      <p:sp>
        <p:nvSpPr>
          <p:cNvPr id="77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9656DDF-2EFA-4CC7-97FC-D422914F96C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Example</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7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5EF5D68-1AA9-4C95-96E2-FBFECB9FC340}"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Follow-up Actions are not fully addressed by the Developer</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7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7AC5C52-DA72-4C94-8760-A8DED77E76F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8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1053121-20A4-448D-BFEF-AF3F0FC452E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PlaceHolder 1"/>
          <p:cNvSpPr>
            <a:spLocks noGrp="1"/>
          </p:cNvSpPr>
          <p:nvPr>
            <p:ph type="body"/>
          </p:nvPr>
        </p:nvSpPr>
        <p:spPr>
          <a:xfrm>
            <a:off x="977400" y="4559760"/>
            <a:ext cx="5359680" cy="4319640"/>
          </a:xfrm>
          <a:prstGeom prst="rect">
            <a:avLst/>
          </a:prstGeom>
        </p:spPr>
        <p:txBody>
          <a:bodyPr lIns="94680" rIns="94680" tIns="47520" bIns="47520"/>
          <a:p>
            <a:pPr marL="216000" indent="-215640">
              <a:lnSpc>
                <a:spcPct val="100000"/>
              </a:lnSpc>
            </a:pPr>
            <a:r>
              <a:rPr b="0" lang="en-US" sz="2000" spc="-1" strike="noStrike">
                <a:latin typeface="Arial"/>
              </a:rPr>
              <a:t>Follow-up Actions are not fully addressed by the Developer</a:t>
            </a:r>
            <a:endParaRPr b="0" lang="en-US" sz="2000" spc="-1" strike="noStrike">
              <a:latin typeface="Arial"/>
            </a:endParaRPr>
          </a:p>
          <a:p>
            <a:pPr marL="216000" indent="-215640">
              <a:lnSpc>
                <a:spcPct val="100000"/>
              </a:lnSpc>
            </a:pPr>
            <a:endParaRPr b="0" lang="en-US" sz="2000" spc="-1" strike="noStrike">
              <a:latin typeface="Arial"/>
            </a:endParaRPr>
          </a:p>
        </p:txBody>
      </p:sp>
      <p:sp>
        <p:nvSpPr>
          <p:cNvPr id="77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A1DD63B4-F032-4403-9DB3-9B4F344972F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7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DF4350C-6D84-44FD-828D-EA6F08E3134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0"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New Mexico has a low to moderate level of seismicity. Earthquakes larger than magnitude 6 on both the Richter and the more modern Moment Magnitude scales have occurred here in the historical past and will likely occur again. (NM Bureau of Geology &amp; Mineral Resources)</a:t>
            </a:r>
            <a:endParaRPr b="0" lang="en-US" sz="2000" spc="-1" strike="noStrike">
              <a:latin typeface="Arial"/>
            </a:endParaRPr>
          </a:p>
          <a:p>
            <a:endParaRPr b="0" lang="en-US" sz="2000" spc="-1" strike="noStrike">
              <a:latin typeface="Arial"/>
            </a:endParaRPr>
          </a:p>
          <a:p>
            <a:r>
              <a:rPr b="0" lang="en-US" sz="2000" spc="-1" strike="noStrike">
                <a:latin typeface="Arial"/>
              </a:rPr>
              <a:t>Socorro has been the site of </a:t>
            </a:r>
            <a:r>
              <a:rPr b="0" lang="en-US" sz="2000" spc="-1" strike="noStrike" u="sng">
                <a:solidFill>
                  <a:srgbClr val="000000"/>
                </a:solidFill>
                <a:uFillTx/>
                <a:latin typeface="Arial"/>
                <a:hlinkClick r:id="rId1"/>
              </a:rPr>
              <a:t>many earthquakes</a:t>
            </a:r>
            <a:r>
              <a:rPr b="0" lang="en-US" sz="2000" spc="-1" strike="noStrike">
                <a:solidFill>
                  <a:srgbClr val="000000"/>
                </a:solidFill>
                <a:latin typeface="Arial"/>
              </a:rPr>
              <a:t> over the years. A December 1906 earthquake, with an estimated magnitude of 6.5, caused a significant amount of damage in the city. </a:t>
            </a:r>
            <a:endParaRPr b="0" lang="en-US" sz="2000" spc="-1" strike="noStrike">
              <a:latin typeface="Arial"/>
            </a:endParaRPr>
          </a:p>
          <a:p>
            <a:r>
              <a:rPr b="0" lang="en-US" sz="2000" spc="-1" strike="noStrike">
                <a:solidFill>
                  <a:srgbClr val="000000"/>
                </a:solidFill>
                <a:latin typeface="Arial"/>
              </a:rPr>
              <a:t>Earthquakes during the summer of 1935 prompted many residents of Belen to spend their evenings sleeping outside out of fear that their houses would collapse, and three schools had to be closed in order to repair damage from falling plaster.</a:t>
            </a:r>
            <a:endParaRPr b="0" lang="en-US" sz="2000" spc="-1" strike="noStrike">
              <a:latin typeface="Arial"/>
            </a:endParaRPr>
          </a:p>
          <a:p>
            <a:r>
              <a:rPr b="0" lang="en-US" sz="2000" spc="-1" strike="noStrike">
                <a:solidFill>
                  <a:srgbClr val="000000"/>
                </a:solidFill>
                <a:latin typeface="Arial"/>
              </a:rPr>
              <a:t>A magnitude 5.5 earthquake in 1966 caused $200,000 in damage to schools and other Bureau of Indian Affairs buildings on the Jicarilla Apache Indian Reservation.</a:t>
            </a:r>
            <a:endParaRPr b="0" lang="en-US" sz="2000" spc="-1" strike="noStrike">
              <a:latin typeface="Arial"/>
            </a:endParaRPr>
          </a:p>
          <a:p>
            <a:r>
              <a:rPr b="0" lang="en-US" sz="2000" spc="-1" strike="noStrike">
                <a:solidFill>
                  <a:srgbClr val="000000"/>
                </a:solidFill>
                <a:latin typeface="Arial"/>
              </a:rPr>
              <a:t>In January 1971, an earthquake caused about $40,000 of damage to the University of Albuquerque, West Mesa High School, and several shops in the Old Town area.</a:t>
            </a:r>
            <a:endParaRPr b="0" lang="en-US" sz="2000" spc="-1" strike="noStrike">
              <a:latin typeface="Arial"/>
            </a:endParaRPr>
          </a:p>
          <a:p>
            <a:r>
              <a:rPr b="0" lang="en-US" sz="2000" spc="-1" strike="noStrike">
                <a:solidFill>
                  <a:srgbClr val="000000"/>
                </a:solidFill>
                <a:latin typeface="Arial"/>
              </a:rPr>
              <a:t>In early 1989, a swarm of 34 earthquakes with magnitudes between 2.0 and 4.7 occurred near the town of Bernardo.</a:t>
            </a:r>
            <a:endParaRPr b="0" lang="en-US" sz="2000" spc="-1" strike="noStrike">
              <a:latin typeface="Arial"/>
            </a:endParaRPr>
          </a:p>
          <a:p>
            <a:endParaRPr b="0" lang="en-US" sz="2000" spc="-1" strike="noStrike">
              <a:latin typeface="Arial"/>
            </a:endParaRPr>
          </a:p>
        </p:txBody>
      </p:sp>
      <p:sp>
        <p:nvSpPr>
          <p:cNvPr id="78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99885BB-4838-47DD-879B-4B18EB18D6EC}"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Unconsidered hazards:</a:t>
            </a:r>
            <a:endParaRPr b="0" lang="en-US" sz="2000" spc="-1" strike="noStrike">
              <a:latin typeface="Arial"/>
            </a:endParaRPr>
          </a:p>
          <a:p>
            <a:r>
              <a:rPr b="0" lang="en-US" sz="2000" spc="-1" strike="noStrike">
                <a:latin typeface="Arial"/>
              </a:rPr>
              <a:t>I10 is a hazardous cargo route; </a:t>
            </a:r>
            <a:endParaRPr b="0" lang="en-US" sz="2000" spc="-1" strike="noStrike">
              <a:latin typeface="Arial"/>
            </a:endParaRPr>
          </a:p>
          <a:p>
            <a:r>
              <a:rPr b="0" lang="en-US" sz="2000" spc="-1" strike="noStrike">
                <a:latin typeface="Arial"/>
              </a:rPr>
              <a:t>	</a:t>
            </a:r>
            <a:r>
              <a:rPr b="0" lang="en-US" sz="2000" spc="-1" strike="noStrike">
                <a:latin typeface="Arial"/>
              </a:rPr>
              <a:t>travel </a:t>
            </a:r>
            <a:endParaRPr b="0" lang="en-US" sz="2000" spc="-1" strike="noStrike">
              <a:latin typeface="Arial"/>
            </a:endParaRPr>
          </a:p>
          <a:p>
            <a:r>
              <a:rPr b="0" lang="en-US" sz="2000" spc="-1" strike="noStrike">
                <a:latin typeface="Arial"/>
              </a:rPr>
              <a:t>	</a:t>
            </a:r>
            <a:r>
              <a:rPr b="0" lang="en-US" sz="2000" spc="-1" strike="noStrike">
                <a:latin typeface="Arial"/>
              </a:rPr>
              <a:t>vehicles stopping for rest, eating, gas, travel from industrial park or intermodal station</a:t>
            </a:r>
            <a:endParaRPr b="0" lang="en-US" sz="2000" spc="-1" strike="noStrike">
              <a:latin typeface="Arial"/>
            </a:endParaRPr>
          </a:p>
          <a:p>
            <a:endParaRPr b="0" lang="en-US" sz="2000" spc="-1" strike="noStrike">
              <a:latin typeface="Arial"/>
            </a:endParaRPr>
          </a:p>
          <a:p>
            <a:r>
              <a:rPr b="0" lang="en-US" sz="2000" spc="-1" strike="noStrike">
                <a:latin typeface="Arial"/>
              </a:rPr>
              <a:t>You may recommend they do the same type of survey as with a Contaminant inventory</a:t>
            </a:r>
            <a:endParaRPr b="0" lang="en-US" sz="2000" spc="-1" strike="noStrike">
              <a:latin typeface="Arial"/>
            </a:endParaRPr>
          </a:p>
          <a:p>
            <a:r>
              <a:rPr b="0" lang="en-US" sz="2000" spc="-1" strike="noStrike">
                <a:latin typeface="Arial"/>
              </a:rPr>
              <a:t>You may also suggest the utility consult the local fire department, EHS professionals such as BNSF, and county EOM</a:t>
            </a:r>
            <a:endParaRPr b="0" lang="en-US" sz="2000" spc="-1" strike="noStrike">
              <a:latin typeface="Arial"/>
            </a:endParaRPr>
          </a:p>
        </p:txBody>
      </p:sp>
      <p:sp>
        <p:nvSpPr>
          <p:cNvPr id="78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B64CEDF-64E5-4E7C-88BA-56B2AAD666F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Flash floods, dams, </a:t>
            </a:r>
            <a:endParaRPr b="0" lang="en-US" sz="2000" spc="-1" strike="noStrike">
              <a:latin typeface="Arial"/>
            </a:endParaRPr>
          </a:p>
          <a:p>
            <a:endParaRPr b="0" lang="en-US" sz="2000" spc="-1" strike="noStrike">
              <a:latin typeface="Arial"/>
            </a:endParaRPr>
          </a:p>
          <a:p>
            <a:r>
              <a:rPr b="0" lang="en-US" sz="2000" spc="-1" strike="noStrike">
                <a:latin typeface="Arial"/>
              </a:rPr>
              <a:t>Arroyo failure *** note it is not the most commonly thought cause of flood.</a:t>
            </a:r>
            <a:endParaRPr b="0" lang="en-US" sz="2000" spc="-1" strike="noStrike">
              <a:latin typeface="Arial"/>
            </a:endParaRPr>
          </a:p>
        </p:txBody>
      </p:sp>
      <p:sp>
        <p:nvSpPr>
          <p:cNvPr id="78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E3A240F1-9D36-4878-B139-A6BCFFC9FCA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8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06ABD18-9A99-4057-B3AC-883750D8DFE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8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0F566D7-9D1C-46A2-8088-EE747239054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9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A8619DB-45B4-4F5E-8E7D-213C29683947}"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9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52A5595-4655-4F98-80C0-25D806D1ED5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9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B638B29-A080-4B3B-9689-9774434212C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9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93181CC-CEB3-4BF7-AC2E-E384C6E8A1B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9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3C632D5-228D-447B-B538-9C17A775017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79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CD8C5775-F110-460B-B35B-E7C1CE31A0C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0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E2FC34F4-6C11-4755-8F06-A173F3708657}"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0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8D9BBAE-673D-4074-9F1E-C51FBE7EBBC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0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F91F2020-7A7B-4B73-AB01-A01C5702CFC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0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E48AA0B-DC79-4D4A-BCFA-469B7EBE7C6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0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D11B329-A029-43C7-902C-CA291B7C3B77}"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1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BD89455-94F8-4964-BB8F-47BBA4C2821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1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ED1CB6BB-1872-4B83-82DE-33651773BC2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9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49C9FA3-C930-4180-B53B-2CCA6AF1E293}"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1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69799AB-A688-4B38-8F80-C0D146375FB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1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756B117-A6CB-4706-84A5-DB4C101E9A4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1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AA58A73-A334-4BE2-803B-2A8409AB412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2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76C66E0-C167-47CA-B43A-0F7C355BFC8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Point out that it in of itself is an educational process.</a:t>
            </a:r>
            <a:endParaRPr b="0" lang="en-US" sz="2000" spc="-1" strike="noStrike">
              <a:latin typeface="Arial"/>
            </a:endParaRPr>
          </a:p>
        </p:txBody>
      </p:sp>
      <p:sp>
        <p:nvSpPr>
          <p:cNvPr id="82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3D1B333-09E7-4E18-8416-3BACFD41821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Point out that it in of itself is an educational process.</a:t>
            </a:r>
            <a:endParaRPr b="0" lang="en-US" sz="2000" spc="-1" strike="noStrike">
              <a:latin typeface="Arial"/>
            </a:endParaRPr>
          </a:p>
        </p:txBody>
      </p:sp>
      <p:sp>
        <p:nvSpPr>
          <p:cNvPr id="82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CD6E89B-8380-4459-A968-77704FCFEF5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2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E78158C-1C10-475E-95F4-CB7C4AAC1B8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2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35B7570-E3DF-44EC-B3CA-7B6DEBEE6BB1}"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0"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Make note of the checklist items for Developer</a:t>
            </a:r>
            <a:endParaRPr b="0" lang="en-US" sz="2000" spc="-1" strike="noStrike">
              <a:latin typeface="Arial"/>
            </a:endParaRPr>
          </a:p>
          <a:p>
            <a:r>
              <a:rPr b="0" lang="en-US" sz="2000" spc="-1" strike="noStrike">
                <a:latin typeface="Arial"/>
              </a:rPr>
              <a:t>Also, note that the form metadata can be removed.</a:t>
            </a:r>
            <a:endParaRPr b="0" lang="en-US" sz="2000" spc="-1" strike="noStrike">
              <a:latin typeface="Arial"/>
            </a:endParaRPr>
          </a:p>
        </p:txBody>
      </p:sp>
      <p:sp>
        <p:nvSpPr>
          <p:cNvPr id="83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59F7BEB9-4AB9-49BB-A834-71513D8A641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2"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These are provided as examples but do not necessarily need to be in this format and every example presented may not be applicable to each Utility</a:t>
            </a:r>
            <a:endParaRPr b="0" lang="en-US" sz="2000" spc="-1" strike="noStrike">
              <a:latin typeface="Arial"/>
            </a:endParaRPr>
          </a:p>
        </p:txBody>
      </p:sp>
      <p:sp>
        <p:nvSpPr>
          <p:cNvPr id="83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89BC6DD-8676-4818-A146-D8A5AEE8F24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3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FDED81F-043D-484E-9F5B-F58CB315DB00}"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3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83FFD15-53E9-4425-87E6-0C40A50F385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This a just a list to help them think about what tasks they actually do.  If they do perform a task then they should include it in the plan</a:t>
            </a:r>
            <a:endParaRPr b="0" lang="en-US" sz="2000" spc="-1" strike="noStrike">
              <a:latin typeface="Arial"/>
            </a:endParaRPr>
          </a:p>
        </p:txBody>
      </p:sp>
      <p:sp>
        <p:nvSpPr>
          <p:cNvPr id="83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0387BF9-7691-4551-818A-FC3D69CBDEB0}"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There may be some overlap</a:t>
            </a:r>
            <a:endParaRPr b="0" lang="en-US" sz="2000" spc="-1" strike="noStrike">
              <a:latin typeface="Arial"/>
            </a:endParaRPr>
          </a:p>
        </p:txBody>
      </p:sp>
      <p:sp>
        <p:nvSpPr>
          <p:cNvPr id="84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0B16BAE-2853-4F1F-9E53-0202EA6951B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They may if they wish but they may also give instruction on the location and how to access them.</a:t>
            </a:r>
            <a:endParaRPr b="0" lang="en-US" sz="2000" spc="-1" strike="noStrike">
              <a:latin typeface="Arial"/>
            </a:endParaRPr>
          </a:p>
          <a:p>
            <a:r>
              <a:rPr b="0" lang="en-US" sz="2000" spc="-1" strike="noStrike">
                <a:latin typeface="Arial"/>
              </a:rPr>
              <a:t>Included lists w/ dates on the O&amp;M</a:t>
            </a:r>
            <a:endParaRPr b="0" lang="en-US" sz="2000" spc="-1" strike="noStrike">
              <a:latin typeface="Arial"/>
            </a:endParaRPr>
          </a:p>
          <a:p>
            <a:r>
              <a:rPr b="0" lang="en-US" sz="2000" spc="-1" strike="noStrike">
                <a:latin typeface="Arial"/>
              </a:rPr>
              <a:t>Include special notes regarding each or pertinent excerpts</a:t>
            </a:r>
            <a:endParaRPr b="0" lang="en-US" sz="2000" spc="-1" strike="noStrike">
              <a:latin typeface="Arial"/>
            </a:endParaRPr>
          </a:p>
          <a:p>
            <a:endParaRPr b="0" lang="en-US" sz="2000" spc="-1" strike="noStrike">
              <a:latin typeface="Arial"/>
            </a:endParaRPr>
          </a:p>
        </p:txBody>
      </p:sp>
      <p:sp>
        <p:nvSpPr>
          <p:cNvPr id="84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B679356F-E8CC-4958-B96B-C3C490445D0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4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29B914A-C54D-4EA7-9C2B-2C453361B746}"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4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CA0754CC-6B88-423F-BB42-A05A6CA20528}"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4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6F247FD3-6686-4BD4-A4E8-6CF59F1C370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5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1F6BFBF9-5A74-4C1F-8138-97EB4A4DD70E}"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5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9D79518-09D2-4802-A35B-513E9EBF06A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69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442F6CA3-A554-40D2-B176-FF1D636BEB15}"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5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D4D1ADCC-C076-490C-B62C-BA01531F5932}"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6"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5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B8B471D-607F-48C6-A2C6-490CCC43782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5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84EE74EF-E06C-4488-B601-7D3E420F5B6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6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338E746C-5CF9-4A61-AA41-6479B6F1B93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63"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A6A8C42-37C4-4A60-93A7-A6198A3F520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4"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65"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29A8DE88-CFED-45CB-A9B8-4252176F8724}"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6" name="PlaceHolder 1"/>
          <p:cNvSpPr>
            <a:spLocks noGrp="1"/>
          </p:cNvSpPr>
          <p:nvPr>
            <p:ph type="body"/>
          </p:nvPr>
        </p:nvSpPr>
        <p:spPr>
          <a:xfrm>
            <a:off x="977400" y="4559760"/>
            <a:ext cx="5359680" cy="4319640"/>
          </a:xfrm>
          <a:prstGeom prst="rect">
            <a:avLst/>
          </a:prstGeom>
        </p:spPr>
        <p:txBody>
          <a:bodyPr lIns="94680" rIns="94680" tIns="47520" bIns="47520"/>
          <a:p>
            <a:r>
              <a:rPr b="0" lang="en-US" sz="2000" spc="-1" strike="noStrike">
                <a:latin typeface="Arial"/>
              </a:rPr>
              <a:t>Log on and show the tool</a:t>
            </a:r>
            <a:endParaRPr b="0" lang="en-US" sz="2000" spc="-1" strike="noStrike">
              <a:latin typeface="Arial"/>
            </a:endParaRPr>
          </a:p>
        </p:txBody>
      </p:sp>
      <p:sp>
        <p:nvSpPr>
          <p:cNvPr id="867"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043F7A4E-5B24-48A4-97A8-2918BF7FB28C}"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69"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77F118DA-5987-4294-AEF9-585826213537}"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PlaceHolder 1"/>
          <p:cNvSpPr>
            <a:spLocks noGrp="1"/>
          </p:cNvSpPr>
          <p:nvPr>
            <p:ph type="body"/>
          </p:nvPr>
        </p:nvSpPr>
        <p:spPr>
          <a:xfrm>
            <a:off x="977400" y="4559760"/>
            <a:ext cx="5359680" cy="4319640"/>
          </a:xfrm>
          <a:prstGeom prst="rect">
            <a:avLst/>
          </a:prstGeom>
        </p:spPr>
        <p:txBody>
          <a:bodyPr lIns="94680" rIns="94680" tIns="47520" bIns="47520"/>
          <a:p>
            <a:endParaRPr b="0" lang="en-US" sz="2000" spc="-1" strike="noStrike">
              <a:latin typeface="Arial"/>
            </a:endParaRPr>
          </a:p>
        </p:txBody>
      </p:sp>
      <p:sp>
        <p:nvSpPr>
          <p:cNvPr id="871" name="CustomShape 2"/>
          <p:cNvSpPr/>
          <p:nvPr/>
        </p:nvSpPr>
        <p:spPr>
          <a:xfrm>
            <a:off x="4144680" y="9120960"/>
            <a:ext cx="3169800" cy="479520"/>
          </a:xfrm>
          <a:prstGeom prst="rect">
            <a:avLst/>
          </a:prstGeom>
          <a:noFill/>
          <a:ln w="9360">
            <a:noFill/>
          </a:ln>
        </p:spPr>
        <p:style>
          <a:lnRef idx="0"/>
          <a:fillRef idx="0"/>
          <a:effectRef idx="0"/>
          <a:fontRef idx="minor"/>
        </p:style>
        <p:txBody>
          <a:bodyPr lIns="94680" rIns="94680" tIns="47520" bIns="47520" anchor="b"/>
          <a:p>
            <a:pPr algn="r">
              <a:lnSpc>
                <a:spcPct val="100000"/>
              </a:lnSpc>
            </a:pPr>
            <a:fld id="{92AB81B2-1CF2-4221-8CB7-0F0B7A4FBB38}"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6"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4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41"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4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43"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0"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1"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77"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82"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84"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9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9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9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9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0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1"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2"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0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0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0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0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1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18"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2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2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2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23"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2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25"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3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3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3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3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43"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44"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4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4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4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5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5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5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5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5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5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5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0"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6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5"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67"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75"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77"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7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8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8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85"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86"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88"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18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9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9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94"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96"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97"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9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2"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04"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7"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9"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1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1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2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22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2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26"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27"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2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23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3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3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19"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0"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3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3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4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3"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4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8"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50"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6"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57"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59"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6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26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4"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6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67"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68"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7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27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7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7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7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76"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78"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79"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8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4"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86"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9"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9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91"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9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0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0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30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2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6"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0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09"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10"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1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1800" spc="-1" strike="noStrike">
              <a:solidFill>
                <a:srgbClr val="000000"/>
              </a:solidFill>
              <a:latin typeface="Arial"/>
            </a:endParaRPr>
          </a:p>
        </p:txBody>
      </p:sp>
      <p:sp>
        <p:nvSpPr>
          <p:cNvPr id="31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1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1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1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2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2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2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26"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73600"/>
            <a:ext cx="8229240" cy="1144800"/>
          </a:xfrm>
          <a:prstGeom prst="rect">
            <a:avLst/>
          </a:prstGeom>
        </p:spPr>
        <p:txBody>
          <a:bodyPr lIns="0" rIns="0" tIns="0" bIns="0" anchor="ctr"/>
          <a:p>
            <a:endParaRPr b="0" lang="en-US" sz="1800" spc="-1" strike="noStrike">
              <a:solidFill>
                <a:srgbClr val="000000"/>
              </a:solidFill>
              <a:latin typeface="Arial"/>
            </a:endParaRPr>
          </a:p>
        </p:txBody>
      </p:sp>
      <p:sp>
        <p:nvSpPr>
          <p:cNvPr id="32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2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3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31"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3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
        <p:nvSpPr>
          <p:cNvPr id="333"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slideLayout" Target="../slideLayouts/slideLayout93.xml"/><Relationship Id="rId15" Type="http://schemas.openxmlformats.org/officeDocument/2006/relationships/slideLayout" Target="../slideLayouts/slideLayout94.xml"/><Relationship Id="rId16" Type="http://schemas.openxmlformats.org/officeDocument/2006/relationships/slideLayout" Target="../slideLayouts/slideLayout95.xml"/><Relationship Id="rId17"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tile/>
        </a:blipFill>
      </p:bgPr>
    </p:bg>
    <p:spTree>
      <p:nvGrpSpPr>
        <p:cNvPr id="1" name=""/>
        <p:cNvGrpSpPr/>
        <p:nvPr/>
      </p:nvGrpSpPr>
      <p:grpSpPr>
        <a:xfrm>
          <a:off x="0" y="0"/>
          <a:ext cx="0" cy="0"/>
          <a:chOff x="0" y="0"/>
          <a:chExt cx="0" cy="0"/>
        </a:xfrm>
      </p:grpSpPr>
      <p:sp>
        <p:nvSpPr>
          <p:cNvPr id="0" name="CustomShape 1" hidden="1"/>
          <p:cNvSpPr/>
          <p:nvPr/>
        </p:nvSpPr>
        <p:spPr>
          <a:xfrm>
            <a:off x="-9360" y="-7200"/>
            <a:ext cx="9162360" cy="1040760"/>
          </a:xfrm>
          <a:custGeom>
            <a:avLst/>
            <a:gdLst/>
            <a:ahLst/>
            <a:rect l="l" t="t" r="r" b="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a:gradFill>
          <a:ln w="9360">
            <a:noFill/>
          </a:ln>
        </p:spPr>
        <p:style>
          <a:lnRef idx="0"/>
          <a:fillRef idx="0"/>
          <a:effectRef idx="0"/>
          <a:fontRef idx="minor"/>
        </p:style>
      </p:sp>
      <p:sp>
        <p:nvSpPr>
          <p:cNvPr id="1" name="CustomShape 2" hidden="1"/>
          <p:cNvSpPr/>
          <p:nvPr/>
        </p:nvSpPr>
        <p:spPr>
          <a:xfrm>
            <a:off x="4381560" y="-7200"/>
            <a:ext cx="4761720" cy="637560"/>
          </a:xfrm>
          <a:custGeom>
            <a:avLst/>
            <a:gdLst/>
            <a:ahLst/>
            <a:rect l="l" t="t" r="r" b="b"/>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a:gradFill>
          <a:ln w="9360">
            <a:noFill/>
          </a:ln>
        </p:spPr>
        <p:style>
          <a:lnRef idx="0"/>
          <a:fillRef idx="0"/>
          <a:effectRef idx="0"/>
          <a:fontRef idx="minor"/>
        </p:style>
      </p:sp>
      <p:sp>
        <p:nvSpPr>
          <p:cNvPr id="2" name="CustomShape 3"/>
          <p:cNvSpPr/>
          <p:nvPr/>
        </p:nvSpPr>
        <p:spPr>
          <a:xfrm rot="21435600">
            <a:off x="-18720" y="201600"/>
            <a:ext cx="9162360" cy="648360"/>
          </a:xfrm>
          <a:custGeom>
            <a:avLst/>
            <a:gdLst/>
            <a:ahLst/>
            <a:rect l="l" t="t" r="r" b="b"/>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800">
            <a:solidFill>
              <a:srgbClr val="09b7bf"/>
            </a:solidFill>
            <a:round/>
          </a:ln>
        </p:spPr>
        <p:style>
          <a:lnRef idx="0"/>
          <a:fillRef idx="0"/>
          <a:effectRef idx="0"/>
          <a:fontRef idx="minor"/>
        </p:style>
      </p:sp>
      <p:sp>
        <p:nvSpPr>
          <p:cNvPr id="3" name="CustomShape 4"/>
          <p:cNvSpPr/>
          <p:nvPr/>
        </p:nvSpPr>
        <p:spPr>
          <a:xfrm rot="21435600">
            <a:off x="-14040" y="275040"/>
            <a:ext cx="9174960" cy="529560"/>
          </a:xfrm>
          <a:custGeom>
            <a:avLst/>
            <a:gdLst/>
            <a:ahLst/>
            <a:rect l="l" t="t" r="r" b="b"/>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360">
            <a:solidFill>
              <a:srgbClr val="0f6fc6"/>
            </a:solidFill>
            <a:round/>
          </a:ln>
        </p:spPr>
        <p:style>
          <a:lnRef idx="0"/>
          <a:fillRef idx="0"/>
          <a:effectRef idx="0"/>
          <a:fontRef idx="minor"/>
        </p:style>
      </p:sp>
      <p:sp>
        <p:nvSpPr>
          <p:cNvPr id="4" name="CustomShape 5"/>
          <p:cNvSpPr/>
          <p:nvPr/>
        </p:nvSpPr>
        <p:spPr>
          <a:xfrm>
            <a:off x="5638680" y="228600"/>
            <a:ext cx="3504600" cy="368640"/>
          </a:xfrm>
          <a:prstGeom prst="rect">
            <a:avLst/>
          </a:prstGeom>
          <a:noFill/>
          <a:ln w="9360">
            <a:noFill/>
          </a:ln>
        </p:spPr>
        <p:style>
          <a:lnRef idx="0"/>
          <a:fillRef idx="0"/>
          <a:effectRef idx="0"/>
          <a:fontRef idx="minor"/>
        </p:style>
      </p:sp>
      <p:sp>
        <p:nvSpPr>
          <p:cNvPr id="5" name="CustomShape 6"/>
          <p:cNvSpPr/>
          <p:nvPr/>
        </p:nvSpPr>
        <p:spPr>
          <a:xfrm>
            <a:off x="6248520" y="228600"/>
            <a:ext cx="2590200" cy="368640"/>
          </a:xfrm>
          <a:prstGeom prst="rect">
            <a:avLst/>
          </a:prstGeom>
          <a:noFill/>
          <a:ln w="9360">
            <a:noFill/>
          </a:ln>
        </p:spPr>
        <p:style>
          <a:lnRef idx="0"/>
          <a:fillRef idx="0"/>
          <a:effectRef idx="0"/>
          <a:fontRef idx="minor"/>
        </p:style>
      </p:sp>
      <p:sp>
        <p:nvSpPr>
          <p:cNvPr id="6" name="PlaceHolder 7"/>
          <p:cNvSpPr>
            <a:spLocks noGrp="1"/>
          </p:cNvSpPr>
          <p:nvPr>
            <p:ph type="title"/>
          </p:nvPr>
        </p:nvSpPr>
        <p:spPr>
          <a:xfrm>
            <a:off x="457200" y="273600"/>
            <a:ext cx="8228880" cy="114444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7" name="PlaceHolder 8"/>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 name="Picture 6" descr=""/>
          <p:cNvPicPr/>
          <p:nvPr/>
        </p:nvPicPr>
        <p:blipFill>
          <a:blip r:embed="rId2"/>
          <a:srcRect l="0" t="0" r="10350" b="0"/>
          <a:stretch/>
        </p:blipFill>
        <p:spPr>
          <a:xfrm>
            <a:off x="201600" y="6248520"/>
            <a:ext cx="8084520" cy="505800"/>
          </a:xfrm>
          <a:prstGeom prst="rect">
            <a:avLst/>
          </a:prstGeom>
          <a:ln>
            <a:noFill/>
          </a:ln>
        </p:spPr>
      </p:pic>
      <p:pic>
        <p:nvPicPr>
          <p:cNvPr id="45" name="Picture 7" descr=""/>
          <p:cNvPicPr/>
          <p:nvPr/>
        </p:nvPicPr>
        <p:blipFill>
          <a:blip r:embed="rId3"/>
          <a:stretch/>
        </p:blipFill>
        <p:spPr>
          <a:xfrm>
            <a:off x="-31680" y="0"/>
            <a:ext cx="9206640" cy="535680"/>
          </a:xfrm>
          <a:prstGeom prst="rect">
            <a:avLst/>
          </a:prstGeom>
          <a:ln>
            <a:noFill/>
          </a:ln>
        </p:spPr>
      </p:pic>
      <p:pic>
        <p:nvPicPr>
          <p:cNvPr id="46" name="Picture 5" descr=""/>
          <p:cNvPicPr/>
          <p:nvPr/>
        </p:nvPicPr>
        <p:blipFill>
          <a:blip r:embed="rId4"/>
          <a:stretch/>
        </p:blipFill>
        <p:spPr>
          <a:xfrm>
            <a:off x="8458200" y="6231960"/>
            <a:ext cx="522000" cy="522000"/>
          </a:xfrm>
          <a:prstGeom prst="rect">
            <a:avLst/>
          </a:prstGeom>
          <a:ln>
            <a:noFill/>
          </a:ln>
        </p:spPr>
      </p:pic>
      <p:sp>
        <p:nvSpPr>
          <p:cNvPr id="47" name="PlaceHolder 1"/>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4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6" descr=""/>
          <p:cNvPicPr/>
          <p:nvPr/>
        </p:nvPicPr>
        <p:blipFill>
          <a:blip r:embed="rId2"/>
          <a:srcRect l="0" t="0" r="10350" b="0"/>
          <a:stretch/>
        </p:blipFill>
        <p:spPr>
          <a:xfrm>
            <a:off x="201600" y="6248520"/>
            <a:ext cx="8084520" cy="505800"/>
          </a:xfrm>
          <a:prstGeom prst="rect">
            <a:avLst/>
          </a:prstGeom>
          <a:ln>
            <a:noFill/>
          </a:ln>
        </p:spPr>
      </p:pic>
      <p:pic>
        <p:nvPicPr>
          <p:cNvPr id="86" name="Picture 7" descr=""/>
          <p:cNvPicPr/>
          <p:nvPr/>
        </p:nvPicPr>
        <p:blipFill>
          <a:blip r:embed="rId3"/>
          <a:stretch/>
        </p:blipFill>
        <p:spPr>
          <a:xfrm>
            <a:off x="-31680" y="0"/>
            <a:ext cx="9206640" cy="535680"/>
          </a:xfrm>
          <a:prstGeom prst="rect">
            <a:avLst/>
          </a:prstGeom>
          <a:ln>
            <a:noFill/>
          </a:ln>
        </p:spPr>
      </p:pic>
      <p:pic>
        <p:nvPicPr>
          <p:cNvPr id="87" name="Picture 5" descr=""/>
          <p:cNvPicPr/>
          <p:nvPr/>
        </p:nvPicPr>
        <p:blipFill>
          <a:blip r:embed="rId4"/>
          <a:stretch/>
        </p:blipFill>
        <p:spPr>
          <a:xfrm>
            <a:off x="8458200" y="6231960"/>
            <a:ext cx="522000" cy="522000"/>
          </a:xfrm>
          <a:prstGeom prst="rect">
            <a:avLst/>
          </a:prstGeom>
          <a:ln>
            <a:noFill/>
          </a:ln>
        </p:spPr>
      </p:pic>
      <p:sp>
        <p:nvSpPr>
          <p:cNvPr id="88" name="PlaceHolder 1"/>
          <p:cNvSpPr>
            <a:spLocks noGrp="1"/>
          </p:cNvSpPr>
          <p:nvPr>
            <p:ph type="title"/>
          </p:nvPr>
        </p:nvSpPr>
        <p:spPr>
          <a:xfrm>
            <a:off x="457200" y="273600"/>
            <a:ext cx="8228880" cy="114444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8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6" name="Picture 6" descr=""/>
          <p:cNvPicPr/>
          <p:nvPr/>
        </p:nvPicPr>
        <p:blipFill>
          <a:blip r:embed="rId2"/>
          <a:srcRect l="0" t="0" r="10350" b="0"/>
          <a:stretch/>
        </p:blipFill>
        <p:spPr>
          <a:xfrm>
            <a:off x="201600" y="6248520"/>
            <a:ext cx="8084520" cy="505800"/>
          </a:xfrm>
          <a:prstGeom prst="rect">
            <a:avLst/>
          </a:prstGeom>
          <a:ln>
            <a:noFill/>
          </a:ln>
        </p:spPr>
      </p:pic>
      <p:pic>
        <p:nvPicPr>
          <p:cNvPr id="127" name="Picture 7" descr=""/>
          <p:cNvPicPr/>
          <p:nvPr/>
        </p:nvPicPr>
        <p:blipFill>
          <a:blip r:embed="rId3"/>
          <a:stretch/>
        </p:blipFill>
        <p:spPr>
          <a:xfrm>
            <a:off x="-31680" y="0"/>
            <a:ext cx="9206640" cy="535680"/>
          </a:xfrm>
          <a:prstGeom prst="rect">
            <a:avLst/>
          </a:prstGeom>
          <a:ln>
            <a:noFill/>
          </a:ln>
        </p:spPr>
      </p:pic>
      <p:pic>
        <p:nvPicPr>
          <p:cNvPr id="128" name="Picture 5" descr=""/>
          <p:cNvPicPr/>
          <p:nvPr/>
        </p:nvPicPr>
        <p:blipFill>
          <a:blip r:embed="rId4"/>
          <a:stretch/>
        </p:blipFill>
        <p:spPr>
          <a:xfrm>
            <a:off x="8458200" y="6231960"/>
            <a:ext cx="522000" cy="522000"/>
          </a:xfrm>
          <a:prstGeom prst="rect">
            <a:avLst/>
          </a:prstGeom>
          <a:ln>
            <a:noFill/>
          </a:ln>
        </p:spPr>
      </p:pic>
      <p:sp>
        <p:nvSpPr>
          <p:cNvPr id="129" name="PlaceHolder 1"/>
          <p:cNvSpPr>
            <a:spLocks noGrp="1"/>
          </p:cNvSpPr>
          <p:nvPr>
            <p:ph type="title"/>
          </p:nvPr>
        </p:nvSpPr>
        <p:spPr>
          <a:xfrm>
            <a:off x="457200" y="273600"/>
            <a:ext cx="8228880" cy="114444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30" name="PlaceHolder 2"/>
          <p:cNvSpPr>
            <a:spLocks noGrp="1"/>
          </p:cNvSpPr>
          <p:nvPr>
            <p:ph type="body"/>
          </p:nvPr>
        </p:nvSpPr>
        <p:spPr>
          <a:xfrm>
            <a:off x="45720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31" name="PlaceHolder 3"/>
          <p:cNvSpPr>
            <a:spLocks noGrp="1"/>
          </p:cNvSpPr>
          <p:nvPr>
            <p:ph type="body"/>
          </p:nvPr>
        </p:nvSpPr>
        <p:spPr>
          <a:xfrm>
            <a:off x="4674240" y="1604520"/>
            <a:ext cx="40154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8" name="Picture 6" descr=""/>
          <p:cNvPicPr/>
          <p:nvPr/>
        </p:nvPicPr>
        <p:blipFill>
          <a:blip r:embed="rId2"/>
          <a:srcRect l="0" t="0" r="10350" b="0"/>
          <a:stretch/>
        </p:blipFill>
        <p:spPr>
          <a:xfrm>
            <a:off x="201600" y="6248520"/>
            <a:ext cx="8084520" cy="505800"/>
          </a:xfrm>
          <a:prstGeom prst="rect">
            <a:avLst/>
          </a:prstGeom>
          <a:ln>
            <a:noFill/>
          </a:ln>
        </p:spPr>
      </p:pic>
      <p:pic>
        <p:nvPicPr>
          <p:cNvPr id="169" name="Picture 7" descr=""/>
          <p:cNvPicPr/>
          <p:nvPr/>
        </p:nvPicPr>
        <p:blipFill>
          <a:blip r:embed="rId3"/>
          <a:stretch/>
        </p:blipFill>
        <p:spPr>
          <a:xfrm>
            <a:off x="-31680" y="0"/>
            <a:ext cx="9206640" cy="535680"/>
          </a:xfrm>
          <a:prstGeom prst="rect">
            <a:avLst/>
          </a:prstGeom>
          <a:ln>
            <a:noFill/>
          </a:ln>
        </p:spPr>
      </p:pic>
      <p:pic>
        <p:nvPicPr>
          <p:cNvPr id="170" name="Picture 5" descr=""/>
          <p:cNvPicPr/>
          <p:nvPr/>
        </p:nvPicPr>
        <p:blipFill>
          <a:blip r:embed="rId4"/>
          <a:stretch/>
        </p:blipFill>
        <p:spPr>
          <a:xfrm>
            <a:off x="8458200" y="6231960"/>
            <a:ext cx="522000" cy="522000"/>
          </a:xfrm>
          <a:prstGeom prst="rect">
            <a:avLst/>
          </a:prstGeom>
          <a:ln>
            <a:noFill/>
          </a:ln>
        </p:spPr>
      </p:pic>
      <p:pic>
        <p:nvPicPr>
          <p:cNvPr id="171" name="Picture 5" descr=""/>
          <p:cNvPicPr/>
          <p:nvPr/>
        </p:nvPicPr>
        <p:blipFill>
          <a:blip r:embed="rId5"/>
          <a:stretch/>
        </p:blipFill>
        <p:spPr>
          <a:xfrm>
            <a:off x="-31680" y="0"/>
            <a:ext cx="9206640" cy="538920"/>
          </a:xfrm>
          <a:prstGeom prst="rect">
            <a:avLst/>
          </a:prstGeom>
          <a:ln>
            <a:noFill/>
          </a:ln>
        </p:spPr>
      </p:pic>
      <p:sp>
        <p:nvSpPr>
          <p:cNvPr id="172" name="PlaceHolder 1"/>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7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0" name="Picture 6" descr=""/>
          <p:cNvPicPr/>
          <p:nvPr/>
        </p:nvPicPr>
        <p:blipFill>
          <a:blip r:embed="rId2"/>
          <a:srcRect l="0" t="0" r="10350" b="0"/>
          <a:stretch/>
        </p:blipFill>
        <p:spPr>
          <a:xfrm>
            <a:off x="201600" y="6248520"/>
            <a:ext cx="8084520" cy="505800"/>
          </a:xfrm>
          <a:prstGeom prst="rect">
            <a:avLst/>
          </a:prstGeom>
          <a:ln>
            <a:noFill/>
          </a:ln>
        </p:spPr>
      </p:pic>
      <p:pic>
        <p:nvPicPr>
          <p:cNvPr id="211" name="Picture 7" descr=""/>
          <p:cNvPicPr/>
          <p:nvPr/>
        </p:nvPicPr>
        <p:blipFill>
          <a:blip r:embed="rId3"/>
          <a:stretch/>
        </p:blipFill>
        <p:spPr>
          <a:xfrm>
            <a:off x="-31680" y="0"/>
            <a:ext cx="9206640" cy="535680"/>
          </a:xfrm>
          <a:prstGeom prst="rect">
            <a:avLst/>
          </a:prstGeom>
          <a:ln>
            <a:noFill/>
          </a:ln>
        </p:spPr>
      </p:pic>
      <p:pic>
        <p:nvPicPr>
          <p:cNvPr id="212" name="Picture 5" descr=""/>
          <p:cNvPicPr/>
          <p:nvPr/>
        </p:nvPicPr>
        <p:blipFill>
          <a:blip r:embed="rId4"/>
          <a:stretch/>
        </p:blipFill>
        <p:spPr>
          <a:xfrm>
            <a:off x="8458200" y="6231960"/>
            <a:ext cx="522000" cy="522000"/>
          </a:xfrm>
          <a:prstGeom prst="rect">
            <a:avLst/>
          </a:prstGeom>
          <a:ln>
            <a:noFill/>
          </a:ln>
        </p:spPr>
      </p:pic>
      <p:sp>
        <p:nvSpPr>
          <p:cNvPr id="213" name="PlaceHolder 1"/>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14"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1" name="Picture 6" descr=""/>
          <p:cNvPicPr/>
          <p:nvPr/>
        </p:nvPicPr>
        <p:blipFill>
          <a:blip r:embed="rId2"/>
          <a:srcRect l="0" t="0" r="10350" b="0"/>
          <a:stretch/>
        </p:blipFill>
        <p:spPr>
          <a:xfrm>
            <a:off x="201600" y="6248520"/>
            <a:ext cx="8084520" cy="505800"/>
          </a:xfrm>
          <a:prstGeom prst="rect">
            <a:avLst/>
          </a:prstGeom>
          <a:ln>
            <a:noFill/>
          </a:ln>
        </p:spPr>
      </p:pic>
      <p:pic>
        <p:nvPicPr>
          <p:cNvPr id="252" name="Picture 7" descr=""/>
          <p:cNvPicPr/>
          <p:nvPr/>
        </p:nvPicPr>
        <p:blipFill>
          <a:blip r:embed="rId3"/>
          <a:stretch/>
        </p:blipFill>
        <p:spPr>
          <a:xfrm>
            <a:off x="-31680" y="0"/>
            <a:ext cx="9206640" cy="535680"/>
          </a:xfrm>
          <a:prstGeom prst="rect">
            <a:avLst/>
          </a:prstGeom>
          <a:ln>
            <a:noFill/>
          </a:ln>
        </p:spPr>
      </p:pic>
      <p:pic>
        <p:nvPicPr>
          <p:cNvPr id="253" name="Picture 5" descr=""/>
          <p:cNvPicPr/>
          <p:nvPr/>
        </p:nvPicPr>
        <p:blipFill>
          <a:blip r:embed="rId4"/>
          <a:stretch/>
        </p:blipFill>
        <p:spPr>
          <a:xfrm>
            <a:off x="8458200" y="6231960"/>
            <a:ext cx="522000" cy="522000"/>
          </a:xfrm>
          <a:prstGeom prst="rect">
            <a:avLst/>
          </a:prstGeom>
          <a:ln>
            <a:noFill/>
          </a:ln>
        </p:spPr>
      </p:pic>
      <p:sp>
        <p:nvSpPr>
          <p:cNvPr id="254" name="PlaceHolder 1"/>
          <p:cNvSpPr>
            <a:spLocks noGrp="1"/>
          </p:cNvSpPr>
          <p:nvPr>
            <p:ph type="title"/>
          </p:nvPr>
        </p:nvSpPr>
        <p:spPr>
          <a:xfrm>
            <a:off x="457200" y="273600"/>
            <a:ext cx="8228880" cy="114444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5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2" name="Picture 6" descr=""/>
          <p:cNvPicPr/>
          <p:nvPr/>
        </p:nvPicPr>
        <p:blipFill>
          <a:blip r:embed="rId2"/>
          <a:srcRect l="0" t="0" r="10350" b="0"/>
          <a:stretch/>
        </p:blipFill>
        <p:spPr>
          <a:xfrm>
            <a:off x="201600" y="6248520"/>
            <a:ext cx="8084520" cy="505800"/>
          </a:xfrm>
          <a:prstGeom prst="rect">
            <a:avLst/>
          </a:prstGeom>
          <a:ln>
            <a:noFill/>
          </a:ln>
        </p:spPr>
      </p:pic>
      <p:pic>
        <p:nvPicPr>
          <p:cNvPr id="293" name="Picture 7" descr=""/>
          <p:cNvPicPr/>
          <p:nvPr/>
        </p:nvPicPr>
        <p:blipFill>
          <a:blip r:embed="rId3"/>
          <a:stretch/>
        </p:blipFill>
        <p:spPr>
          <a:xfrm>
            <a:off x="-31680" y="0"/>
            <a:ext cx="9206640" cy="535680"/>
          </a:xfrm>
          <a:prstGeom prst="rect">
            <a:avLst/>
          </a:prstGeom>
          <a:ln>
            <a:noFill/>
          </a:ln>
        </p:spPr>
      </p:pic>
      <p:pic>
        <p:nvPicPr>
          <p:cNvPr id="294" name="Picture 5" descr=""/>
          <p:cNvPicPr/>
          <p:nvPr/>
        </p:nvPicPr>
        <p:blipFill>
          <a:blip r:embed="rId4"/>
          <a:stretch/>
        </p:blipFill>
        <p:spPr>
          <a:xfrm>
            <a:off x="8458200" y="6231960"/>
            <a:ext cx="522000" cy="522000"/>
          </a:xfrm>
          <a:prstGeom prst="rect">
            <a:avLst/>
          </a:prstGeom>
          <a:ln>
            <a:noFill/>
          </a:ln>
        </p:spPr>
      </p:pic>
      <p:pic>
        <p:nvPicPr>
          <p:cNvPr id="295" name="Picture 3" descr=""/>
          <p:cNvPicPr/>
          <p:nvPr/>
        </p:nvPicPr>
        <p:blipFill>
          <a:blip r:embed="rId5"/>
          <a:stretch/>
        </p:blipFill>
        <p:spPr>
          <a:xfrm>
            <a:off x="-122040" y="-91440"/>
            <a:ext cx="9387000" cy="7040160"/>
          </a:xfrm>
          <a:prstGeom prst="rect">
            <a:avLst/>
          </a:prstGeom>
          <a:ln>
            <a:noFill/>
          </a:ln>
        </p:spPr>
      </p:pic>
      <p:sp>
        <p:nvSpPr>
          <p:cNvPr id="296" name="PlaceHolder 1"/>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29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slideLayout" Target="../slideLayouts/slideLayout3.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13.xml"/><Relationship Id="rId3"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13.xml"/><Relationship Id="rId3" Type="http://schemas.openxmlformats.org/officeDocument/2006/relationships/notesSlide" Target="../notesSlides/notesSlide103.xml"/>
</Relationships>
</file>

<file path=ppt/slides/_rels/slide104.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13.xml"/><Relationship Id="rId3" Type="http://schemas.openxmlformats.org/officeDocument/2006/relationships/notesSlide" Target="../notesSlides/notesSlide104.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
</Relationships>
</file>

<file path=ppt/slides/_rels/slide106.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3.xml"/><Relationship Id="rId3"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slideLayout" Target="../slideLayouts/slideLayout13.xml"/><Relationship Id="rId3" Type="http://schemas.openxmlformats.org/officeDocument/2006/relationships/notesSlide" Target="../notesSlides/notesSlide107.xml"/>
</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10.xml.rels><?xml version="1.0" encoding="UTF-8"?>
<Relationships xmlns="http://schemas.openxmlformats.org/package/2006/relationships"><Relationship Id="rId1" Type="http://schemas.openxmlformats.org/officeDocument/2006/relationships/hyperlink" Target="mailto:joe.martinez@state.nm.us" TargetMode="External"/><Relationship Id="rId2" Type="http://schemas.openxmlformats.org/officeDocument/2006/relationships/slideLayout" Target="../slideLayouts/slideLayout13.xml"/><Relationship Id="rId3" Type="http://schemas.openxmlformats.org/officeDocument/2006/relationships/notesSlide" Target="../notesSlides/notesSlide110.xml"/>
</Relationships>
</file>

<file path=ppt/slides/_rels/slide111.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13.xml"/><Relationship Id="rId3" Type="http://schemas.openxmlformats.org/officeDocument/2006/relationships/notesSlide" Target="../notesSlides/notesSlide111.xml"/>
</Relationships>
</file>

<file path=ppt/slides/_rels/slide112.xml.rels><?xml version="1.0" encoding="UTF-8"?>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2.xml"/>
</Relationships>
</file>

<file path=ppt/slides/_rels/slide1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13.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3.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13.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3.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3.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3.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3.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hyperlink" Target="https://www.env.nm.gov/dwb/RTCR.htm" TargetMode="External"/><Relationship Id="rId2" Type="http://schemas.openxmlformats.org/officeDocument/2006/relationships/slideLayout" Target="../slideLayouts/slideLayout40.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31.jpeg"/><Relationship Id="rId2" Type="http://schemas.microsoft.com/office/2007/relationships/hdphoto" Target="../media/hdphoto1.wdp"/><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40.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40.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slideLayout" Target="../slideLayouts/slideLayout40.xml"/><Relationship Id="rId4"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slideLayout" Target="../slideLayouts/slideLayout40.xml"/><Relationship Id="rId5"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27.xml"/>
</Relationships>
</file>

<file path=ppt/slides/_rels/slide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3.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3.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3.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Relationship Id="rId3"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3.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3.xml"/><Relationship Id="rId3"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3.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3.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3.xml"/><Relationship Id="rId3"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40.xml"/><Relationship Id="rId3"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40.xml"/><Relationship Id="rId3"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40.xml"/><Relationship Id="rId3"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40.xml"/><Relationship Id="rId3"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7.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6.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hyperlink" Target="https://dww.water.net.env.nm.gov/NMDWW/" TargetMode="External"/><Relationship Id="rId2" Type="http://schemas.openxmlformats.org/officeDocument/2006/relationships/hyperlink" Target="https://sep.net.env.nm.gov/sep/login-form" TargetMode="External"/><Relationship Id="rId3" Type="http://schemas.openxmlformats.org/officeDocument/2006/relationships/hyperlink" Target="http://www.ose.state.nm.us/" TargetMode="External"/><Relationship Id="rId4" Type="http://schemas.openxmlformats.org/officeDocument/2006/relationships/slideLayout" Target="../slideLayouts/slideLayout49.xml"/><Relationship Id="rId5" Type="http://schemas.openxmlformats.org/officeDocument/2006/relationships/notesSlide" Target="../notesSlides/notesSlide88.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hyperlink" Target="https://dww.water.net.env.nm.gov/NMDWW/" TargetMode="External"/><Relationship Id="rId2" Type="http://schemas.openxmlformats.org/officeDocument/2006/relationships/hyperlink" Target="https://dww.water.net.env.nm.gov/NMDWW/" TargetMode="External"/><Relationship Id="rId3" Type="http://schemas.openxmlformats.org/officeDocument/2006/relationships/hyperlink" Target="https://www.env.nm.gov/drinking_water/resources/" TargetMode="External"/><Relationship Id="rId4" Type="http://schemas.openxmlformats.org/officeDocument/2006/relationships/hyperlink" Target="https://www.env.nm.gov/drinking_water/resources/" TargetMode="External"/><Relationship Id="rId5" Type="http://schemas.openxmlformats.org/officeDocument/2006/relationships/hyperlink" Target="https://www.epa.gov/waterutilityresponse/water-utility-" TargetMode="External"/><Relationship Id="rId6" Type="http://schemas.openxmlformats.org/officeDocument/2006/relationships/slideLayout" Target="../slideLayouts/slideLayout13.xml"/><Relationship Id="rId7" Type="http://schemas.openxmlformats.org/officeDocument/2006/relationships/notesSlide" Target="../notesSlides/notesSlide9.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0.xml"/>
</Relationships>
</file>

<file path=ppt/slides/_rels/slide91.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75.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3.xml"/><Relationship Id="rId3" Type="http://schemas.openxmlformats.org/officeDocument/2006/relationships/notesSlide" Target="../notesSlides/notesSlide94.xml"/>
</Relationships>
</file>

<file path=ppt/slides/_rels/slide9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slideLayout" Target="../slideLayouts/slideLayout13.xml"/><Relationship Id="rId4" Type="http://schemas.openxmlformats.org/officeDocument/2006/relationships/notesSlide" Target="../notesSlides/notesSlide95.xml"/>
</Relationships>
</file>

<file path=ppt/slides/_rels/slide96.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3.xml"/><Relationship Id="rId3"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slideLayout" Target="../slideLayouts/slideLayout13.xml"/><Relationship Id="rId4" Type="http://schemas.openxmlformats.org/officeDocument/2006/relationships/notesSlide" Target="../notesSlides/notesSlide97.xml"/>
</Relationships>
</file>

<file path=ppt/slides/_rels/slide98.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13.xml"/><Relationship Id="rId3" Type="http://schemas.openxmlformats.org/officeDocument/2006/relationships/notesSlide" Target="../notesSlides/notesSlide98.xml"/>
</Relationships>
</file>

<file path=ppt/slides/_rels/slide99.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jpeg"/><Relationship Id="rId3" Type="http://schemas.openxmlformats.org/officeDocument/2006/relationships/slideLayout" Target="../slideLayouts/slideLayout13.xml"/><Relationship Id="rId4" Type="http://schemas.openxmlformats.org/officeDocument/2006/relationships/notesSlide" Target="../notesSlides/notesSlide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Picture 2" descr=""/>
          <p:cNvPicPr/>
          <p:nvPr/>
        </p:nvPicPr>
        <p:blipFill>
          <a:blip r:embed="rId1"/>
          <a:stretch/>
        </p:blipFill>
        <p:spPr>
          <a:xfrm>
            <a:off x="377640" y="3657600"/>
            <a:ext cx="3957120" cy="2576880"/>
          </a:xfrm>
          <a:prstGeom prst="rect">
            <a:avLst/>
          </a:prstGeom>
          <a:ln>
            <a:noFill/>
          </a:ln>
        </p:spPr>
      </p:pic>
      <p:pic>
        <p:nvPicPr>
          <p:cNvPr id="340" name="Picture 4" descr=""/>
          <p:cNvPicPr/>
          <p:nvPr/>
        </p:nvPicPr>
        <p:blipFill>
          <a:blip r:embed="rId2"/>
          <a:stretch/>
        </p:blipFill>
        <p:spPr>
          <a:xfrm>
            <a:off x="4572000" y="628560"/>
            <a:ext cx="4109400" cy="2720160"/>
          </a:xfrm>
          <a:prstGeom prst="rect">
            <a:avLst/>
          </a:prstGeom>
          <a:ln>
            <a:noFill/>
          </a:ln>
        </p:spPr>
      </p:pic>
      <p:pic>
        <p:nvPicPr>
          <p:cNvPr id="341" name="Picture 5" descr=""/>
          <p:cNvPicPr/>
          <p:nvPr/>
        </p:nvPicPr>
        <p:blipFill>
          <a:blip r:embed="rId3"/>
          <a:stretch/>
        </p:blipFill>
        <p:spPr>
          <a:xfrm>
            <a:off x="377640" y="628560"/>
            <a:ext cx="3957120" cy="2720160"/>
          </a:xfrm>
          <a:prstGeom prst="rect">
            <a:avLst/>
          </a:prstGeom>
          <a:ln>
            <a:noFill/>
          </a:ln>
        </p:spPr>
      </p:pic>
      <p:pic>
        <p:nvPicPr>
          <p:cNvPr id="342" name="Picture 6" descr=""/>
          <p:cNvPicPr/>
          <p:nvPr/>
        </p:nvPicPr>
        <p:blipFill>
          <a:blip r:embed="rId4"/>
          <a:stretch/>
        </p:blipFill>
        <p:spPr>
          <a:xfrm>
            <a:off x="5142960" y="3581280"/>
            <a:ext cx="2476440" cy="2500560"/>
          </a:xfrm>
          <a:prstGeom prst="rect">
            <a:avLst/>
          </a:prstGeom>
          <a:ln>
            <a:noFill/>
          </a:ln>
        </p:spPr>
      </p:pic>
      <p:sp>
        <p:nvSpPr>
          <p:cNvPr id="343" name="CustomShape 1"/>
          <p:cNvSpPr/>
          <p:nvPr/>
        </p:nvSpPr>
        <p:spPr>
          <a:xfrm>
            <a:off x="379440" y="533520"/>
            <a:ext cx="8301960" cy="5743440"/>
          </a:xfrm>
          <a:prstGeom prst="rect">
            <a:avLst/>
          </a:prstGeom>
          <a:solidFill>
            <a:srgbClr val="002060">
              <a:alpha val="51000"/>
            </a:srgbClr>
          </a:solidFill>
          <a:ln>
            <a:noFill/>
          </a:ln>
        </p:spPr>
        <p:style>
          <a:lnRef idx="0"/>
          <a:fillRef idx="0"/>
          <a:effectRef idx="0"/>
          <a:fontRef idx="minor"/>
        </p:style>
        <p:txBody>
          <a:bodyPr lIns="0" rIns="0" tIns="0" bIns="0" anchorCtr="1">
            <a:normAutofit/>
          </a:bodyPr>
          <a:p>
            <a:pPr algn="ctr">
              <a:lnSpc>
                <a:spcPct val="100000"/>
              </a:lnSpc>
              <a:spcBef>
                <a:spcPts val="1800"/>
              </a:spcBef>
            </a:pPr>
            <a:br/>
            <a:r>
              <a:rPr b="0" lang="en-US" sz="5000" spc="-1" strike="noStrike">
                <a:solidFill>
                  <a:srgbClr val="ffffff"/>
                </a:solidFill>
                <a:latin typeface="Calibri"/>
                <a:ea typeface="DejaVu Sans"/>
              </a:rPr>
              <a:t>Emergency Response, </a:t>
            </a:r>
            <a:br/>
            <a:r>
              <a:rPr b="0" lang="en-US" sz="5000" spc="-1" strike="noStrike">
                <a:solidFill>
                  <a:srgbClr val="ffffff"/>
                </a:solidFill>
                <a:latin typeface="Calibri"/>
                <a:ea typeface="DejaVu Sans"/>
              </a:rPr>
              <a:t>Operation &amp; Maintenance, and Distribution System Sampling Plan</a:t>
            </a:r>
            <a:endParaRPr b="0" lang="en-US" sz="5000" spc="-1" strike="noStrike">
              <a:latin typeface="Arial"/>
            </a:endParaRPr>
          </a:p>
        </p:txBody>
      </p:sp>
      <p:pic>
        <p:nvPicPr>
          <p:cNvPr id="344" name="Picture 1" descr=""/>
          <p:cNvPicPr/>
          <p:nvPr/>
        </p:nvPicPr>
        <p:blipFill>
          <a:blip r:embed="rId5"/>
          <a:stretch/>
        </p:blipFill>
        <p:spPr>
          <a:xfrm>
            <a:off x="152280" y="152280"/>
            <a:ext cx="970920" cy="970920"/>
          </a:xfrm>
          <a:prstGeom prst="rect">
            <a:avLst/>
          </a:prstGeom>
          <a:ln>
            <a:noFill/>
          </a:ln>
        </p:spPr>
      </p:pic>
      <p:sp>
        <p:nvSpPr>
          <p:cNvPr id="345" name="CustomShape 2"/>
          <p:cNvSpPr/>
          <p:nvPr/>
        </p:nvSpPr>
        <p:spPr>
          <a:xfrm>
            <a:off x="377640" y="4370400"/>
            <a:ext cx="6933600" cy="987480"/>
          </a:xfrm>
          <a:prstGeom prst="rect">
            <a:avLst/>
          </a:prstGeom>
          <a:noFill/>
          <a:ln>
            <a:noFill/>
          </a:ln>
        </p:spPr>
        <p:style>
          <a:lnRef idx="0"/>
          <a:fillRef idx="0"/>
          <a:effectRef idx="0"/>
          <a:fontRef idx="minor"/>
        </p:style>
        <p:txBody>
          <a:bodyPr lIns="90000" rIns="90000" tIns="45000" bIns="45000"/>
          <a:p>
            <a:pPr>
              <a:lnSpc>
                <a:spcPct val="114000"/>
              </a:lnSpc>
            </a:pPr>
            <a:r>
              <a:rPr b="0" lang="en-US" sz="2800" spc="-1" strike="noStrike">
                <a:solidFill>
                  <a:srgbClr val="ffffff"/>
                </a:solidFill>
                <a:latin typeface="Arial"/>
                <a:ea typeface="DejaVu Sans"/>
              </a:rPr>
              <a:t>Peter Nathanson, P.E.</a:t>
            </a:r>
            <a:endParaRPr b="0" lang="en-US" sz="2800" spc="-1" strike="noStrike">
              <a:latin typeface="Arial"/>
            </a:endParaRPr>
          </a:p>
          <a:p>
            <a:pPr>
              <a:lnSpc>
                <a:spcPct val="150000"/>
              </a:lnSpc>
            </a:pPr>
            <a:r>
              <a:rPr b="0" lang="en-US" sz="1800" spc="-1" strike="noStrike">
                <a:solidFill>
                  <a:srgbClr val="ffffff"/>
                </a:solidFill>
                <a:latin typeface="Arial"/>
                <a:ea typeface="DejaVu Sans"/>
              </a:rPr>
              <a:t>Daniel B. Stephens &amp; Associates, Inc.</a:t>
            </a:r>
            <a:endParaRPr b="0" lang="en-US" sz="1800" spc="-1" strike="noStrike">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What’s in the template?</a:t>
            </a:r>
            <a:endParaRPr b="0" lang="en-US" sz="4400" spc="-1" strike="noStrike">
              <a:latin typeface="Arial"/>
            </a:endParaRPr>
          </a:p>
        </p:txBody>
      </p:sp>
      <p:sp>
        <p:nvSpPr>
          <p:cNvPr id="365" name="CustomShape 2"/>
          <p:cNvSpPr/>
          <p:nvPr/>
        </p:nvSpPr>
        <p:spPr>
          <a:xfrm>
            <a:off x="457200" y="1600200"/>
            <a:ext cx="380916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1199"/>
              </a:spcBef>
              <a:buClr>
                <a:srgbClr val="241647"/>
              </a:buClr>
              <a:buFont typeface="Arial"/>
              <a:buChar char="•"/>
            </a:pPr>
            <a:r>
              <a:rPr b="0" lang="en-US" sz="3200" spc="-1" strike="noStrike">
                <a:solidFill>
                  <a:srgbClr val="241647"/>
                </a:solidFill>
                <a:latin typeface="Calibri"/>
                <a:ea typeface="DejaVu Sans"/>
              </a:rPr>
              <a:t>Introduction, general information</a:t>
            </a:r>
            <a:endParaRPr b="0" lang="en-US" sz="3200" spc="-1" strike="noStrike">
              <a:latin typeface="Arial"/>
            </a:endParaRPr>
          </a:p>
          <a:p>
            <a:pPr marL="343080" indent="-342360">
              <a:lnSpc>
                <a:spcPct val="100000"/>
              </a:lnSpc>
              <a:spcBef>
                <a:spcPts val="1199"/>
              </a:spcBef>
              <a:buClr>
                <a:srgbClr val="241647"/>
              </a:buClr>
              <a:buFont typeface="Arial"/>
              <a:buChar char="•"/>
            </a:pPr>
            <a:r>
              <a:rPr b="0" lang="en-US" sz="3200" spc="-1" strike="noStrike">
                <a:solidFill>
                  <a:srgbClr val="241647"/>
                </a:solidFill>
                <a:latin typeface="Calibri"/>
                <a:ea typeface="DejaVu Sans"/>
              </a:rPr>
              <a:t>Guidance with examples</a:t>
            </a:r>
            <a:endParaRPr b="0" lang="en-US" sz="3200" spc="-1" strike="noStrike">
              <a:latin typeface="Arial"/>
            </a:endParaRPr>
          </a:p>
          <a:p>
            <a:pPr marL="343080" indent="-342360">
              <a:lnSpc>
                <a:spcPct val="100000"/>
              </a:lnSpc>
              <a:spcBef>
                <a:spcPts val="1199"/>
              </a:spcBef>
              <a:buClr>
                <a:srgbClr val="241647"/>
              </a:buClr>
              <a:buFont typeface="Arial"/>
              <a:buChar char="•"/>
            </a:pPr>
            <a:r>
              <a:rPr b="0" lang="en-US" sz="3200" spc="-1" strike="noStrike">
                <a:solidFill>
                  <a:srgbClr val="241647"/>
                </a:solidFill>
                <a:latin typeface="Calibri"/>
                <a:ea typeface="DejaVu Sans"/>
              </a:rPr>
              <a:t>Planning Template</a:t>
            </a:r>
            <a:endParaRPr b="0" lang="en-US" sz="3200" spc="-1" strike="noStrike">
              <a:latin typeface="Arial"/>
            </a:endParaRPr>
          </a:p>
        </p:txBody>
      </p:sp>
      <p:pic>
        <p:nvPicPr>
          <p:cNvPr id="366" name="Picture 5" descr=""/>
          <p:cNvPicPr/>
          <p:nvPr/>
        </p:nvPicPr>
        <p:blipFill>
          <a:blip r:embed="rId1"/>
          <a:srcRect l="10901" t="12699" r="51153" b="14603"/>
          <a:stretch/>
        </p:blipFill>
        <p:spPr>
          <a:xfrm>
            <a:off x="4419720" y="1434960"/>
            <a:ext cx="4020480" cy="4812480"/>
          </a:xfrm>
          <a:prstGeom prst="rect">
            <a:avLst/>
          </a:prstGeom>
          <a:ln w="9360">
            <a:solidFill>
              <a:schemeClr val="tx1"/>
            </a:solidFill>
            <a:miter/>
          </a:ln>
          <a:effectLst>
            <a:outerShdw algn="tl" blurRad="292100" dir="2700000" dist="139700" rotWithShape="0">
              <a:srgbClr val="333333">
                <a:alpha val="65000"/>
              </a:srgbClr>
            </a:outerShdw>
          </a:effectLst>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CustomShape 1"/>
          <p:cNvSpPr/>
          <p:nvPr/>
        </p:nvSpPr>
        <p:spPr>
          <a:xfrm>
            <a:off x="457200" y="38088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Chlorine Residual Monitoring</a:t>
            </a:r>
            <a:endParaRPr b="0" lang="en-US" sz="4400" spc="-1" strike="noStrike">
              <a:latin typeface="Arial"/>
            </a:endParaRPr>
          </a:p>
        </p:txBody>
      </p:sp>
      <p:sp>
        <p:nvSpPr>
          <p:cNvPr id="648" name="CustomShape 2"/>
          <p:cNvSpPr/>
          <p:nvPr/>
        </p:nvSpPr>
        <p:spPr>
          <a:xfrm>
            <a:off x="457200" y="1066680"/>
            <a:ext cx="8228880" cy="505872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Best Management Practice</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MRDL - 4mg/L</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maintain residual</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meet chlorine demand</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DBP control</a:t>
            </a:r>
            <a:endParaRPr b="0" lang="en-US" sz="2400" spc="-1" strike="noStrike">
              <a:latin typeface="Arial"/>
            </a:endParaRPr>
          </a:p>
          <a:p>
            <a:pPr>
              <a:lnSpc>
                <a:spcPct val="100000"/>
              </a:lnSpc>
            </a:pPr>
            <a:r>
              <a:rPr b="1" lang="en-US" sz="2400" spc="-1" strike="noStrike">
                <a:solidFill>
                  <a:srgbClr val="ff0000"/>
                </a:solidFill>
                <a:latin typeface="Calibri"/>
                <a:ea typeface="DejaVu Sans"/>
              </a:rPr>
              <a:t>Residual Chlorine + Water Age = DBPs!</a:t>
            </a:r>
            <a:endParaRPr b="0" lang="en-US" sz="2400" spc="-1" strike="noStrike">
              <a:latin typeface="Arial"/>
            </a:endParaRPr>
          </a:p>
          <a:p>
            <a:pPr marL="343080" indent="-34236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TOC is a precursor!! </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SW: TOC from the source</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GW: COD, biofilm in tanks and lines, HPC</a:t>
            </a:r>
            <a:endParaRPr b="0" lang="en-US" sz="2400" spc="-1" strike="noStrike">
              <a:latin typeface="Arial"/>
            </a:endParaRPr>
          </a:p>
          <a:p>
            <a:pPr marL="343080" indent="-34236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Required minimum number of monthly monitoring sites corresponds with RTCR and RTCR multiplier</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Never just measure when sampling for RTCR!</a:t>
            </a:r>
            <a:endParaRPr b="0" lang="en-US" sz="2400" spc="-1" strike="noStrike">
              <a:latin typeface="Arial"/>
            </a:endParaRPr>
          </a:p>
          <a:p>
            <a:pPr>
              <a:lnSpc>
                <a:spcPct val="100000"/>
              </a:lnSpc>
              <a:spcBef>
                <a:spcPts val="561"/>
              </a:spcBef>
            </a:pPr>
            <a:endParaRPr b="0" lang="en-US" sz="2400" spc="-1" strike="noStrike">
              <a:latin typeface="Arial"/>
            </a:endParaRPr>
          </a:p>
        </p:txBody>
      </p:sp>
    </p:spTree>
  </p:cSld>
  <p:timing>
    <p:tnLst>
      <p:par>
        <p:cTn id="448" dur="indefinite" restart="never" nodeType="tmRoot">
          <p:childTnLst>
            <p:seq>
              <p:cTn id="449" nodeType="mainSeq"/>
              <p:prevCondLst>
                <p:cond delay="0" evt="onPrev">
                  <p:tgtEl>
                    <p:sldTgt/>
                  </p:tgtEl>
                </p:cond>
              </p:prevCondLst>
              <p:nextCondLst>
                <p:cond delay="0" evt="onNext">
                  <p:tgtEl>
                    <p:sldTgt/>
                  </p:tgtEl>
                </p:cond>
              </p:nextCondLst>
            </p:seq>
          </p:childTnLst>
        </p:cTn>
      </p:par>
    </p:tnLst>
  </p:timing>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Lead and Copper Rule</a:t>
            </a:r>
            <a:endParaRPr b="0" lang="en-US" sz="4400" spc="-1" strike="noStrike">
              <a:latin typeface="Arial"/>
            </a:endParaRPr>
          </a:p>
        </p:txBody>
      </p:sp>
      <p:sp>
        <p:nvSpPr>
          <p:cNvPr id="650" name="CustomShape 2"/>
          <p:cNvSpPr/>
          <p:nvPr/>
        </p:nvSpPr>
        <p:spPr>
          <a:xfrm>
            <a:off x="457200" y="1371600"/>
            <a:ext cx="8228880" cy="47538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Required for all community and NTNC water systems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Number of samples based on population served, see DWW, or Sampling Tool</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No MCL - action level:</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Pb = 0.015mg/L,</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Cu = 1.3mg/L</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Corrosion Control </a:t>
            </a:r>
            <a:endParaRPr b="0" lang="en-US" sz="3200" spc="-1" strike="noStrike">
              <a:latin typeface="Arial"/>
            </a:endParaRPr>
          </a:p>
        </p:txBody>
      </p:sp>
      <p:pic>
        <p:nvPicPr>
          <p:cNvPr id="651" name="Picture 2" descr=""/>
          <p:cNvPicPr/>
          <p:nvPr/>
        </p:nvPicPr>
        <p:blipFill>
          <a:blip r:embed="rId1"/>
          <a:stretch/>
        </p:blipFill>
        <p:spPr>
          <a:xfrm>
            <a:off x="4419720" y="4191120"/>
            <a:ext cx="3822120" cy="2201040"/>
          </a:xfrm>
          <a:prstGeom prst="rect">
            <a:avLst/>
          </a:prstGeom>
          <a:ln>
            <a:noFill/>
          </a:ln>
        </p:spPr>
      </p:pic>
    </p:spTree>
  </p:cSld>
  <p:timing>
    <p:tnLst>
      <p:par>
        <p:cTn id="450" dur="indefinite" restart="never" nodeType="tmRoot">
          <p:childTnLst>
            <p:seq>
              <p:cTn id="451" nodeType="mainSeq"/>
              <p:prevCondLst>
                <p:cond delay="0" evt="onPrev">
                  <p:tgtEl>
                    <p:sldTgt/>
                  </p:tgtEl>
                </p:cond>
              </p:prevCondLst>
              <p:nextCondLst>
                <p:cond delay="0" evt="onNext">
                  <p:tgtEl>
                    <p:sldTgt/>
                  </p:tgtEl>
                </p:cond>
              </p:nextCondLst>
            </p:seq>
          </p:childTnLst>
        </p:cTn>
      </p:par>
    </p:tnLst>
  </p:timing>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LCR Sampling Locations</a:t>
            </a:r>
            <a:endParaRPr b="0" lang="en-US" sz="4400" spc="-1" strike="noStrike">
              <a:latin typeface="Arial"/>
            </a:endParaRPr>
          </a:p>
        </p:txBody>
      </p:sp>
      <p:graphicFrame>
        <p:nvGraphicFramePr>
          <p:cNvPr id="653" name="Table 2"/>
          <p:cNvGraphicFramePr/>
          <p:nvPr/>
        </p:nvGraphicFramePr>
        <p:xfrm>
          <a:off x="1219320" y="1600200"/>
          <a:ext cx="6285960" cy="3711960"/>
        </p:xfrm>
        <a:graphic>
          <a:graphicData uri="http://schemas.openxmlformats.org/drawingml/2006/table">
            <a:tbl>
              <a:tblPr/>
              <a:tblGrid>
                <a:gridCol w="628560"/>
                <a:gridCol w="2400120"/>
                <a:gridCol w="571320"/>
                <a:gridCol w="2686320"/>
              </a:tblGrid>
              <a:tr h="309240">
                <a:tc gridSpan="4">
                  <a:txBody>
                    <a:bodyPr lIns="90000" rIns="90000"/>
                    <a:p>
                      <a:pPr algn="ctr">
                        <a:lnSpc>
                          <a:spcPct val="115000"/>
                        </a:lnSpc>
                      </a:pPr>
                      <a:r>
                        <a:rPr b="0" lang="en-US" sz="1200" spc="-1" strike="noStrike">
                          <a:solidFill>
                            <a:srgbClr val="241652"/>
                          </a:solidFill>
                          <a:latin typeface="Calibri"/>
                        </a:rPr>
                        <a:t>LCR TIER STRUCTURE</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hMerge="1">
                  <a:tcPr>
                    <a:solidFill>
                      <a:srgbClr val="729fcf"/>
                    </a:solidFill>
                  </a:tcPr>
                </a:tc>
                <a:tc hMerge="1">
                  <a:tcPr>
                    <a:solidFill>
                      <a:srgbClr val="729fcf"/>
                    </a:solidFill>
                  </a:tcPr>
                </a:tc>
                <a:tc hMerge="1">
                  <a:tcPr>
                    <a:solidFill>
                      <a:srgbClr val="729fcf"/>
                    </a:solidFill>
                  </a:tcPr>
                </a:tc>
              </a:tr>
              <a:tr h="304200">
                <a:tc gridSpan="2">
                  <a:txBody>
                    <a:bodyPr lIns="90000" rIns="90000"/>
                    <a:p>
                      <a:pPr algn="ctr">
                        <a:lnSpc>
                          <a:spcPct val="115000"/>
                        </a:lnSpc>
                      </a:pPr>
                      <a:r>
                        <a:rPr b="0" lang="en-US" sz="1200" spc="-1" strike="noStrike">
                          <a:solidFill>
                            <a:srgbClr val="241652"/>
                          </a:solidFill>
                          <a:latin typeface="Calibri"/>
                        </a:rPr>
                        <a:t>Community (CWS)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hMerge="1">
                  <a:tcPr>
                    <a:solidFill>
                      <a:srgbClr val="729fcf"/>
                    </a:solidFill>
                  </a:tcPr>
                </a:tc>
                <a:tc gridSpan="2">
                  <a:txBody>
                    <a:bodyPr lIns="90000" rIns="90000"/>
                    <a:p>
                      <a:pPr algn="ctr">
                        <a:lnSpc>
                          <a:spcPct val="115000"/>
                        </a:lnSpc>
                      </a:pPr>
                      <a:r>
                        <a:rPr b="0" lang="en-US" sz="1200" spc="-1" strike="noStrike">
                          <a:solidFill>
                            <a:srgbClr val="241652"/>
                          </a:solidFill>
                          <a:latin typeface="Calibri"/>
                        </a:rPr>
                        <a:t>Non Transient Non-Community (NTNCWS)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hMerge="1">
                  <a:tcPr>
                    <a:solidFill>
                      <a:srgbClr val="729fcf"/>
                    </a:solidFill>
                  </a:tcPr>
                </a:tc>
              </a:tr>
              <a:tr h="479520">
                <a:tc gridSpan="4">
                  <a:txBody>
                    <a:bodyPr lIns="90000" rIns="90000"/>
                    <a:p>
                      <a:pPr algn="ctr">
                        <a:lnSpc>
                          <a:spcPct val="115000"/>
                        </a:lnSpc>
                      </a:pPr>
                      <a:r>
                        <a:rPr b="0" lang="en-US" sz="1200" spc="-1" strike="noStrike">
                          <a:solidFill>
                            <a:srgbClr val="241652"/>
                          </a:solidFill>
                          <a:latin typeface="Calibri"/>
                        </a:rPr>
                        <a:t>Structures that have copper pipes with lead solder or lead pipes and/or served by lead service lines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hMerge="1">
                  <a:tcPr>
                    <a:solidFill>
                      <a:srgbClr val="729fcf"/>
                    </a:solidFill>
                  </a:tcPr>
                </a:tc>
                <a:tc hMerge="1">
                  <a:tcPr>
                    <a:solidFill>
                      <a:srgbClr val="729fcf"/>
                    </a:solidFill>
                  </a:tcPr>
                </a:tc>
                <a:tc hMerge="1">
                  <a:tcPr>
                    <a:solidFill>
                      <a:srgbClr val="729fcf"/>
                    </a:solidFill>
                  </a:tcPr>
                </a:tc>
              </a:tr>
              <a:tr h="1005480">
                <a:tc>
                  <a:txBody>
                    <a:bodyPr lIns="90000" rIns="90000"/>
                    <a:p>
                      <a:pPr>
                        <a:lnSpc>
                          <a:spcPct val="115000"/>
                        </a:lnSpc>
                      </a:pPr>
                      <a:r>
                        <a:rPr b="0" lang="en-US" sz="1200" spc="-1" strike="noStrike">
                          <a:solidFill>
                            <a:srgbClr val="241652"/>
                          </a:solidFill>
                          <a:latin typeface="Calibri"/>
                        </a:rPr>
                        <a:t>Tier 1</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single family structures installed 1983 through 1985; or</a:t>
                      </a:r>
                      <a:endParaRPr b="0" lang="en-US" sz="1200" spc="-1" strike="noStrike">
                        <a:latin typeface="Arial"/>
                      </a:endParaRPr>
                    </a:p>
                    <a:p>
                      <a:pPr>
                        <a:lnSpc>
                          <a:spcPct val="115000"/>
                        </a:lnSpc>
                      </a:pPr>
                      <a:r>
                        <a:rPr b="0" lang="en-US" sz="1200" spc="-1" strike="noStrike">
                          <a:solidFill>
                            <a:srgbClr val="241652"/>
                          </a:solidFill>
                          <a:latin typeface="Calibri"/>
                        </a:rPr>
                        <a:t>multi-family structures (1983-1985) that make up &gt; 20% of total service connections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Tier 1</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any structure installed from 1983 through 1985</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654840">
                <a:tc>
                  <a:txBody>
                    <a:bodyPr lIns="90000" rIns="90000"/>
                    <a:p>
                      <a:pPr>
                        <a:lnSpc>
                          <a:spcPct val="115000"/>
                        </a:lnSpc>
                      </a:pPr>
                      <a:r>
                        <a:rPr b="0" lang="en-US" sz="1200" spc="-1" strike="noStrike">
                          <a:solidFill>
                            <a:srgbClr val="241652"/>
                          </a:solidFill>
                          <a:latin typeface="Calibri"/>
                        </a:rPr>
                        <a:t>Tier 2</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multi-family structures installed by 1983 and after that make up 20% or less of total service connections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Tier 2</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N/A</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479520">
                <a:tc>
                  <a:txBody>
                    <a:bodyPr lIns="90000" rIns="90000"/>
                    <a:p>
                      <a:pPr>
                        <a:lnSpc>
                          <a:spcPct val="115000"/>
                        </a:lnSpc>
                      </a:pPr>
                      <a:r>
                        <a:rPr b="0" lang="en-US" sz="1200" spc="-1" strike="noStrike">
                          <a:solidFill>
                            <a:srgbClr val="241652"/>
                          </a:solidFill>
                          <a:latin typeface="Calibri"/>
                        </a:rPr>
                        <a:t>Tier 3</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single family structures installed by 1982 or before</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Tier 3</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any structure installed by 1982 or before</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479160">
                <a:tc>
                  <a:txBody>
                    <a:bodyPr lIns="90000" rIns="90000"/>
                    <a:p>
                      <a:pPr>
                        <a:lnSpc>
                          <a:spcPct val="115000"/>
                        </a:lnSpc>
                      </a:pPr>
                      <a:r>
                        <a:rPr b="0" lang="en-US" sz="1200" spc="-1" strike="noStrike">
                          <a:solidFill>
                            <a:srgbClr val="241652"/>
                          </a:solidFill>
                          <a:latin typeface="Calibri"/>
                        </a:rPr>
                        <a:t>Other</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structures with other plumbing materials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Other</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90000" rIns="90000"/>
                    <a:p>
                      <a:pPr>
                        <a:lnSpc>
                          <a:spcPct val="115000"/>
                        </a:lnSpc>
                      </a:pPr>
                      <a:r>
                        <a:rPr b="0" lang="en-US" sz="1200" spc="-1" strike="noStrike">
                          <a:solidFill>
                            <a:srgbClr val="241652"/>
                          </a:solidFill>
                          <a:latin typeface="Calibri"/>
                        </a:rPr>
                        <a:t>structures with other plumbing materials</a:t>
                      </a:r>
                      <a:endParaRPr b="0" lang="en-US" sz="1200" spc="-1" strike="noStrike">
                        <a:latin typeface="Arial"/>
                      </a:endParaRPr>
                    </a:p>
                  </a:txBody>
                  <a:tcPr marL="90000" marR="9000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bl>
          </a:graphicData>
        </a:graphic>
      </p:graphicFrame>
    </p:spTree>
  </p:cSld>
  <p:timing>
    <p:tnLst>
      <p:par>
        <p:cTn id="452" dur="indefinite" restart="never" nodeType="tmRoot">
          <p:childTnLst>
            <p:seq>
              <p:cTn id="453" nodeType="mainSeq"/>
              <p:prevCondLst>
                <p:cond delay="0" evt="onPrev">
                  <p:tgtEl>
                    <p:sldTgt/>
                  </p:tgtEl>
                </p:cond>
              </p:prevCondLst>
              <p:nextCondLst>
                <p:cond delay="0" evt="onNext">
                  <p:tgtEl>
                    <p:sldTgt/>
                  </p:tgtEl>
                </p:cond>
              </p:nextCondLst>
            </p:seq>
          </p:childTnLst>
        </p:cTn>
      </p:par>
    </p:tnLst>
  </p:timing>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4" name="Picture 5" descr=""/>
          <p:cNvPicPr/>
          <p:nvPr/>
        </p:nvPicPr>
        <p:blipFill>
          <a:blip r:embed="rId1"/>
          <a:stretch/>
        </p:blipFill>
        <p:spPr>
          <a:xfrm>
            <a:off x="5257800" y="1066680"/>
            <a:ext cx="3885480" cy="2918880"/>
          </a:xfrm>
          <a:prstGeom prst="rect">
            <a:avLst/>
          </a:prstGeom>
          <a:ln>
            <a:noFill/>
          </a:ln>
        </p:spPr>
      </p:pic>
      <p:sp>
        <p:nvSpPr>
          <p:cNvPr id="655"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LCR Sampling Procedure:</a:t>
            </a:r>
            <a:endParaRPr b="0" lang="en-US" sz="4400" spc="-1" strike="noStrike">
              <a:latin typeface="Arial"/>
            </a:endParaRPr>
          </a:p>
        </p:txBody>
      </p:sp>
      <p:sp>
        <p:nvSpPr>
          <p:cNvPr id="656" name="CustomShape 2"/>
          <p:cNvSpPr/>
          <p:nvPr/>
        </p:nvSpPr>
        <p:spPr>
          <a:xfrm>
            <a:off x="457200" y="1371600"/>
            <a:ext cx="6628680" cy="4876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Collected from a customer’s tap</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t>
            </a:r>
            <a:r>
              <a:rPr b="0" lang="en-US" sz="3200" spc="-1" strike="noStrike">
                <a:solidFill>
                  <a:srgbClr val="241647"/>
                </a:solidFill>
                <a:latin typeface="Calibri"/>
                <a:ea typeface="DejaVu Sans"/>
              </a:rPr>
              <a:t>First draw”</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6-18 hours of water age in customer’s plumbing</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Collected by customer</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Collected during warm weather (July - Sept)</a:t>
            </a:r>
            <a:endParaRPr b="0" lang="en-US" sz="3200" spc="-1" strike="noStrike">
              <a:latin typeface="Arial"/>
            </a:endParaRPr>
          </a:p>
        </p:txBody>
      </p:sp>
      <p:sp>
        <p:nvSpPr>
          <p:cNvPr id="657" name="CustomShape 3"/>
          <p:cNvSpPr/>
          <p:nvPr/>
        </p:nvSpPr>
        <p:spPr>
          <a:xfrm>
            <a:off x="0" y="0"/>
            <a:ext cx="9143280" cy="456480"/>
          </a:xfrm>
          <a:prstGeom prst="rect">
            <a:avLst/>
          </a:prstGeom>
          <a:noFill/>
          <a:ln>
            <a:noFill/>
          </a:ln>
        </p:spPr>
        <p:style>
          <a:lnRef idx="0"/>
          <a:fillRef idx="0"/>
          <a:effectRef idx="0"/>
          <a:fontRef idx="minor"/>
        </p:style>
      </p:sp>
      <p:sp>
        <p:nvSpPr>
          <p:cNvPr id="658" name="CustomShape 4"/>
          <p:cNvSpPr/>
          <p:nvPr/>
        </p:nvSpPr>
        <p:spPr>
          <a:xfrm>
            <a:off x="5410080" y="1219320"/>
            <a:ext cx="1523160" cy="14472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Tree>
  </p:cSld>
  <p:timing>
    <p:tnLst>
      <p:par>
        <p:cTn id="454" dur="indefinite" restart="never" nodeType="tmRoot">
          <p:childTnLst>
            <p:seq>
              <p:cTn id="455" nodeType="mainSeq"/>
              <p:prevCondLst>
                <p:cond delay="0" evt="onPrev">
                  <p:tgtEl>
                    <p:sldTgt/>
                  </p:tgtEl>
                </p:cond>
              </p:prevCondLst>
              <p:nextCondLst>
                <p:cond delay="0" evt="onNext">
                  <p:tgtEl>
                    <p:sldTgt/>
                  </p:tgtEl>
                </p:cond>
              </p:nextCondLst>
            </p:seq>
          </p:childTnLst>
        </p:cTn>
      </p:par>
    </p:tnLst>
  </p:timing>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CustomShape 1"/>
          <p:cNvSpPr/>
          <p:nvPr/>
        </p:nvSpPr>
        <p:spPr>
          <a:xfrm>
            <a:off x="316080" y="685800"/>
            <a:ext cx="3809160" cy="12186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Disinfection </a:t>
            </a:r>
            <a:br/>
            <a:r>
              <a:rPr b="0" lang="en-US" sz="4400" spc="-1" strike="noStrike">
                <a:solidFill>
                  <a:srgbClr val="241647"/>
                </a:solidFill>
                <a:latin typeface="Calibri"/>
                <a:ea typeface="DejaVu Sans"/>
              </a:rPr>
              <a:t>Byproducts</a:t>
            </a:r>
            <a:endParaRPr b="0" lang="en-US" sz="4400" spc="-1" strike="noStrike">
              <a:latin typeface="Arial"/>
            </a:endParaRPr>
          </a:p>
        </p:txBody>
      </p:sp>
      <p:sp>
        <p:nvSpPr>
          <p:cNvPr id="660" name="CustomShape 2"/>
          <p:cNvSpPr/>
          <p:nvPr/>
        </p:nvSpPr>
        <p:spPr>
          <a:xfrm>
            <a:off x="457200" y="2209680"/>
            <a:ext cx="8228880" cy="411408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Applies to all community and NTNC water systems that disinfect (UV excluded), and TNC water systems that add Chlorine Dioxide</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Sample the “oldest water” in your system</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DBP formation influenced by pH and temperature:</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Sample in the Summer (if required one sample per year)</a:t>
            </a:r>
            <a:endParaRPr b="0" lang="en-US" sz="2800" spc="-1" strike="noStrike">
              <a:latin typeface="Arial"/>
            </a:endParaRPr>
          </a:p>
        </p:txBody>
      </p:sp>
      <p:pic>
        <p:nvPicPr>
          <p:cNvPr id="661" name="Picture 2" descr=""/>
          <p:cNvPicPr/>
          <p:nvPr/>
        </p:nvPicPr>
        <p:blipFill>
          <a:blip r:embed="rId1"/>
          <a:stretch/>
        </p:blipFill>
        <p:spPr>
          <a:xfrm>
            <a:off x="4114800" y="533520"/>
            <a:ext cx="4952160" cy="1838160"/>
          </a:xfrm>
          <a:prstGeom prst="rect">
            <a:avLst/>
          </a:prstGeom>
          <a:ln>
            <a:noFill/>
          </a:ln>
        </p:spPr>
      </p:pic>
    </p:spTree>
  </p:cSld>
  <p:timing>
    <p:tnLst>
      <p:par>
        <p:cTn id="456" dur="indefinite" restart="never" nodeType="tmRoot">
          <p:childTnLst>
            <p:seq>
              <p:cTn id="457" nodeType="mainSeq"/>
              <p:prevCondLst>
                <p:cond delay="0" evt="onPrev">
                  <p:tgtEl>
                    <p:sldTgt/>
                  </p:tgtEl>
                </p:cond>
              </p:prevCondLst>
              <p:nextCondLst>
                <p:cond delay="0" evt="onNext">
                  <p:tgtEl>
                    <p:sldTgt/>
                  </p:tgtEl>
                </p:cond>
              </p:nextCondLst>
            </p:seq>
          </p:childTnLst>
        </p:cTn>
      </p:par>
    </p:tnLst>
  </p:timing>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D/DBP Sampling</a:t>
            </a:r>
            <a:endParaRPr b="0" lang="en-US" sz="4400" spc="-1" strike="noStrike">
              <a:latin typeface="Arial"/>
            </a:endParaRPr>
          </a:p>
        </p:txBody>
      </p:sp>
      <p:sp>
        <p:nvSpPr>
          <p:cNvPr id="663" name="CustomShape 2"/>
          <p:cNvSpPr/>
          <p:nvPr/>
        </p:nvSpPr>
        <p:spPr>
          <a:xfrm>
            <a:off x="457200" y="1295280"/>
            <a:ext cx="8228880" cy="483012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Serving under 500:</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One sample for TTHM-IND and one sample for HAA5-IND</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GW system serving 500 - 9999</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Annual dual sample for TTHM and HAA5</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SW system serving 500 - 3300</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quarterly TTHM-IND and HAA5-IND</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SW system serving 3301 - 9999</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Quarterly dual sample for TTHM and HAA5</a:t>
            </a:r>
            <a:endParaRPr b="0" lang="en-US" sz="2800" spc="-1" strike="noStrike">
              <a:latin typeface="Arial"/>
            </a:endParaRPr>
          </a:p>
        </p:txBody>
      </p:sp>
    </p:spTree>
  </p:cSld>
  <p:timing>
    <p:tnLst>
      <p:par>
        <p:cTn id="458" dur="indefinite" restart="never" nodeType="tmRoot">
          <p:childTnLst>
            <p:seq>
              <p:cTn id="459" nodeType="mainSeq"/>
              <p:prevCondLst>
                <p:cond delay="0" evt="onPrev">
                  <p:tgtEl>
                    <p:sldTgt/>
                  </p:tgtEl>
                </p:cond>
              </p:prevCondLst>
              <p:nextCondLst>
                <p:cond delay="0" evt="onNext">
                  <p:tgtEl>
                    <p:sldTgt/>
                  </p:tgtEl>
                </p:cond>
              </p:nextCondLst>
            </p:seq>
          </p:childTnLst>
        </p:cTn>
      </p:par>
    </p:tnLst>
  </p:timing>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D/DBP Sampling</a:t>
            </a:r>
            <a:endParaRPr b="0" lang="en-US" sz="4400" spc="-1" strike="noStrike">
              <a:latin typeface="Arial"/>
            </a:endParaRPr>
          </a:p>
        </p:txBody>
      </p:sp>
      <p:sp>
        <p:nvSpPr>
          <p:cNvPr id="665" name="CustomShape 2"/>
          <p:cNvSpPr/>
          <p:nvPr/>
        </p:nvSpPr>
        <p:spPr>
          <a:xfrm>
            <a:off x="457200" y="1295280"/>
            <a:ext cx="6019200" cy="483012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All other systems: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Based on system size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Anywhere from 4 to 20 samples for TTHM and HAA5 each quarter</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TTHM samples must be collected without any “headspace” or bubbles. </a:t>
            </a:r>
            <a:endParaRPr b="0" lang="en-US" sz="3200" spc="-1" strike="noStrike">
              <a:latin typeface="Arial"/>
            </a:endParaRPr>
          </a:p>
        </p:txBody>
      </p:sp>
      <p:pic>
        <p:nvPicPr>
          <p:cNvPr id="666" name="Picture 6" descr=""/>
          <p:cNvPicPr/>
          <p:nvPr/>
        </p:nvPicPr>
        <p:blipFill>
          <a:blip r:embed="rId1"/>
          <a:srcRect l="0" t="0" r="39287" b="0"/>
          <a:stretch/>
        </p:blipFill>
        <p:spPr>
          <a:xfrm>
            <a:off x="6553080" y="1371600"/>
            <a:ext cx="2285280" cy="4290480"/>
          </a:xfrm>
          <a:prstGeom prst="rect">
            <a:avLst/>
          </a:prstGeom>
          <a:ln>
            <a:noFill/>
          </a:ln>
        </p:spPr>
      </p:pic>
    </p:spTree>
  </p:cSld>
  <p:timing>
    <p:tnLst>
      <p:par>
        <p:cTn id="460" dur="indefinite" restart="never" nodeType="tmRoot">
          <p:childTnLst>
            <p:seq>
              <p:cTn id="461" nodeType="mainSeq"/>
              <p:prevCondLst>
                <p:cond delay="0" evt="onPrev">
                  <p:tgtEl>
                    <p:sldTgt/>
                  </p:tgtEl>
                </p:cond>
              </p:prevCondLst>
              <p:nextCondLst>
                <p:cond delay="0" evt="onNext">
                  <p:tgtEl>
                    <p:sldTgt/>
                  </p:tgtEl>
                </p:cond>
              </p:nextCondLst>
            </p:seq>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Asbestos</a:t>
            </a:r>
            <a:endParaRPr b="0" lang="en-US" sz="4400" spc="-1" strike="noStrike">
              <a:latin typeface="Arial"/>
            </a:endParaRPr>
          </a:p>
        </p:txBody>
      </p:sp>
      <p:sp>
        <p:nvSpPr>
          <p:cNvPr id="668" name="CustomShape 2"/>
          <p:cNvSpPr/>
          <p:nvPr/>
        </p:nvSpPr>
        <p:spPr>
          <a:xfrm>
            <a:off x="452880" y="1447920"/>
            <a:ext cx="8228880" cy="46476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Required to sample if:</a:t>
            </a:r>
            <a:endParaRPr b="0" lang="en-US" sz="28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system is using AC piping</a:t>
            </a:r>
            <a:endParaRPr b="0" lang="en-US" sz="2400" spc="-1" strike="noStrike">
              <a:latin typeface="Arial"/>
            </a:endParaRPr>
          </a:p>
          <a:p>
            <a:pPr lvl="1" marL="743040" indent="-28512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potential asbestos contamination in the source water</a:t>
            </a:r>
            <a:endParaRPr b="0" lang="en-US" sz="2400" spc="-1" strike="noStrike">
              <a:latin typeface="Arial"/>
            </a:endParaRPr>
          </a:p>
          <a:p>
            <a:pPr marL="343080" indent="-34236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Sampling from a commonly used tap</a:t>
            </a:r>
            <a:endParaRPr b="0" lang="en-US" sz="2800" spc="-1" strike="noStrike">
              <a:latin typeface="Arial"/>
            </a:endParaRPr>
          </a:p>
          <a:p>
            <a:pPr marL="343080" indent="-34236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Talk to your CO about historic asbestos sampling results</a:t>
            </a:r>
            <a:endParaRPr b="0" lang="en-US" sz="2800" spc="-1" strike="noStrike">
              <a:latin typeface="Arial"/>
            </a:endParaRPr>
          </a:p>
        </p:txBody>
      </p:sp>
      <p:pic>
        <p:nvPicPr>
          <p:cNvPr id="669" name="Picture 2" descr=""/>
          <p:cNvPicPr/>
          <p:nvPr/>
        </p:nvPicPr>
        <p:blipFill>
          <a:blip r:embed="rId1"/>
          <a:srcRect l="0" t="43054" r="0" b="8826"/>
          <a:stretch/>
        </p:blipFill>
        <p:spPr>
          <a:xfrm>
            <a:off x="-9000" y="4646880"/>
            <a:ext cx="9152280" cy="1513440"/>
          </a:xfrm>
          <a:prstGeom prst="rect">
            <a:avLst/>
          </a:prstGeom>
          <a:ln>
            <a:noFill/>
          </a:ln>
        </p:spPr>
      </p:pic>
    </p:spTree>
  </p:cSld>
  <p:timing>
    <p:tnLst>
      <p:par>
        <p:cTn id="462" dur="indefinite" restart="never" nodeType="tmRoot">
          <p:childTnLst>
            <p:seq>
              <p:cTn id="463" nodeType="mainSeq"/>
              <p:prevCondLst>
                <p:cond delay="0" evt="onPrev">
                  <p:tgtEl>
                    <p:sldTgt/>
                  </p:tgtEl>
                </p:cond>
              </p:prevCondLst>
              <p:nextCondLst>
                <p:cond delay="0" evt="onNext">
                  <p:tgtEl>
                    <p:sldTgt/>
                  </p:tgtEl>
                </p:cond>
              </p:nextCondLst>
            </p:seq>
          </p:childTnLst>
        </p:cTn>
      </p:par>
    </p:tnLst>
  </p:timing>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Turbidity</a:t>
            </a:r>
            <a:endParaRPr b="0" lang="en-US" sz="4400" spc="-1" strike="noStrike">
              <a:latin typeface="Arial"/>
            </a:endParaRPr>
          </a:p>
        </p:txBody>
      </p:sp>
      <p:sp>
        <p:nvSpPr>
          <p:cNvPr id="67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Turbidity is the measurement of cloudiness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Originates from clay, silt, mud, organic matter</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Not a health risk, but can shield pathogens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Applies to surface water and ground water under the influence of surface water - must provide treatment to meet MCL.</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See sample schedule in DWW or Sampling Tool</a:t>
            </a:r>
            <a:endParaRPr b="0" lang="en-US" sz="3200" spc="-1" strike="noStrike">
              <a:latin typeface="Arial"/>
            </a:endParaRPr>
          </a:p>
        </p:txBody>
      </p:sp>
    </p:spTree>
  </p:cSld>
  <p:timing>
    <p:tnLst>
      <p:par>
        <p:cTn id="464" dur="indefinite" restart="never" nodeType="tmRoot">
          <p:childTnLst>
            <p:seq>
              <p:cTn id="465" nodeType="mainSeq"/>
              <p:prevCondLst>
                <p:cond delay="0" evt="onPrev">
                  <p:tgtEl>
                    <p:sldTgt/>
                  </p:tgtEl>
                </p:cond>
              </p:prevCondLst>
              <p:nextCondLst>
                <p:cond delay="0" evt="onNext">
                  <p:tgtEl>
                    <p:sldTgt/>
                  </p:tgtEl>
                </p:cond>
              </p:nextCondLst>
            </p:seq>
          </p:childTnLst>
        </p:cTn>
      </p:par>
    </p:tnLst>
  </p:timing>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EPA Surface Water Treatment Rules</a:t>
            </a:r>
            <a:endParaRPr b="0" lang="en-US" sz="4400" spc="-1" strike="noStrike">
              <a:latin typeface="Arial"/>
            </a:endParaRPr>
          </a:p>
        </p:txBody>
      </p:sp>
      <p:sp>
        <p:nvSpPr>
          <p:cNvPr id="67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Turbidity is regulated in:</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First SWTR – 1989</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Interim Enhanced SWRT – 1998 (≥10,000)</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Long Term 1 Enhanced SWTR – 2002 (&lt;10,000)</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Combined Filter Effluent - ≤0.3 NTU – 95%</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CFE Maximum – 1 NTU</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Individual Filter Effluent – monitor</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Measured at the plant, not DS</a:t>
            </a:r>
            <a:endParaRPr b="0" lang="en-US" sz="3200" spc="-1" strike="noStrike">
              <a:latin typeface="Arial"/>
            </a:endParaRPr>
          </a:p>
        </p:txBody>
      </p:sp>
    </p:spTree>
  </p:cSld>
  <p:timing>
    <p:tnLst>
      <p:par>
        <p:cTn id="466" dur="indefinite" restart="never" nodeType="tmRoot">
          <p:childTnLst>
            <p:seq>
              <p:cTn id="467"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6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 Emergency response mission and goals</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Helps the system focus on the important aspects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Should include the obligation to protect public health, safety of customer and staff, and assets.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Outlines what needs to be accomplished in an emergency</a:t>
            </a:r>
            <a:endParaRPr b="0" lang="en-US" sz="2800" spc="-1" strike="noStrike">
              <a:latin typeface="Arial"/>
            </a:endParaRPr>
          </a:p>
          <a:p>
            <a:pPr>
              <a:lnSpc>
                <a:spcPct val="100000"/>
              </a:lnSpc>
            </a:pPr>
            <a:endParaRPr b="0" lang="en-US" sz="2800" spc="-1" strike="noStrike">
              <a:latin typeface="Arial"/>
            </a:endParaRPr>
          </a:p>
        </p:txBody>
      </p:sp>
      <p:pic>
        <p:nvPicPr>
          <p:cNvPr id="369" name="Picture 2" descr=""/>
          <p:cNvPicPr/>
          <p:nvPr/>
        </p:nvPicPr>
        <p:blipFill>
          <a:blip r:embed="rId1"/>
          <a:stretch/>
        </p:blipFill>
        <p:spPr>
          <a:xfrm>
            <a:off x="5486400" y="4457880"/>
            <a:ext cx="2107440" cy="182808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br/>
            <a:endParaRPr b="0" lang="en-US" sz="1800" spc="-1" strike="noStrike">
              <a:latin typeface="Arial"/>
            </a:endParaRPr>
          </a:p>
        </p:txBody>
      </p:sp>
      <p:sp>
        <p:nvSpPr>
          <p:cNvPr id="67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1" lang="en-US" sz="3200" spc="-1" strike="noStrike">
                <a:solidFill>
                  <a:srgbClr val="241652"/>
                </a:solidFill>
                <a:latin typeface="Calibri"/>
                <a:ea typeface="DejaVu Sans"/>
              </a:rPr>
              <a:t>Joe Martinez</a:t>
            </a:r>
            <a:br/>
            <a:r>
              <a:rPr b="0" lang="en-US" sz="3200" spc="-1" strike="noStrike">
                <a:solidFill>
                  <a:srgbClr val="241652"/>
                </a:solidFill>
                <a:latin typeface="Calibri"/>
                <a:ea typeface="DejaVu Sans"/>
              </a:rPr>
              <a:t>PWSS Group Manager</a:t>
            </a:r>
            <a:br/>
            <a:r>
              <a:rPr b="0" lang="en-US" sz="3200" spc="-1" strike="noStrike">
                <a:solidFill>
                  <a:srgbClr val="241652"/>
                </a:solidFill>
                <a:latin typeface="Calibri"/>
                <a:ea typeface="DejaVu Sans"/>
              </a:rPr>
              <a:t>505-476-8635</a:t>
            </a:r>
            <a:br/>
            <a:r>
              <a:rPr b="0" lang="en-US" sz="3200" spc="-1" strike="noStrike" u="sng">
                <a:solidFill>
                  <a:srgbClr val="241652"/>
                </a:solidFill>
                <a:uFillTx/>
                <a:latin typeface="Calibri"/>
                <a:ea typeface="DejaVu Sans"/>
                <a:hlinkClick r:id="rId1"/>
              </a:rPr>
              <a:t>joe.martinez@state.nm.us</a:t>
            </a:r>
            <a:br/>
            <a:br/>
            <a:r>
              <a:rPr b="1" lang="en-US" sz="3200" spc="-1" strike="noStrike">
                <a:solidFill>
                  <a:srgbClr val="241647"/>
                </a:solidFill>
                <a:latin typeface="Calibri"/>
                <a:ea typeface="DejaVu Sans"/>
              </a:rPr>
              <a:t>Danielle Shuryn</a:t>
            </a:r>
            <a:br/>
            <a:r>
              <a:rPr b="0" lang="en-US" sz="3200" spc="-1" strike="noStrike">
                <a:solidFill>
                  <a:srgbClr val="241652"/>
                </a:solidFill>
                <a:latin typeface="Calibri"/>
                <a:ea typeface="DejaVu Sans"/>
              </a:rPr>
              <a:t>SWIG Manager</a:t>
            </a:r>
            <a:br/>
            <a:r>
              <a:rPr b="0" lang="en-US" sz="3200" spc="-1" strike="noStrike">
                <a:solidFill>
                  <a:srgbClr val="241652"/>
                </a:solidFill>
                <a:latin typeface="Calibri"/>
                <a:ea typeface="DejaVu Sans"/>
              </a:rPr>
              <a:t>505-476-8637</a:t>
            </a:r>
            <a:br/>
            <a:r>
              <a:rPr b="0" lang="en-US" sz="3200" spc="-1" strike="noStrike" u="sng">
                <a:solidFill>
                  <a:srgbClr val="241652"/>
                </a:solidFill>
                <a:uFillTx/>
                <a:latin typeface="Calibri"/>
                <a:ea typeface="DejaVu Sans"/>
              </a:rPr>
              <a:t>danielle.shuryn@state.nm.us</a:t>
            </a:r>
            <a:endParaRPr b="0" lang="en-US" sz="3200" spc="-1" strike="noStrike">
              <a:latin typeface="Arial"/>
            </a:endParaRPr>
          </a:p>
        </p:txBody>
      </p:sp>
      <p:sp>
        <p:nvSpPr>
          <p:cNvPr id="676" name="CustomShape 3"/>
          <p:cNvSpPr/>
          <p:nvPr/>
        </p:nvSpPr>
        <p:spPr>
          <a:xfrm>
            <a:off x="609480" y="6858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For More Information, Contact:</a:t>
            </a:r>
            <a:endParaRPr b="0" lang="en-US" sz="4400" spc="-1" strike="noStrike">
              <a:latin typeface="Arial"/>
            </a:endParaRPr>
          </a:p>
        </p:txBody>
      </p:sp>
    </p:spTree>
  </p:cSld>
  <p:timing>
    <p:tnLst>
      <p:par>
        <p:cTn id="468" dur="indefinite" restart="never" nodeType="tmRoot">
          <p:childTnLst>
            <p:seq>
              <p:cTn id="469" nodeType="mainSeq"/>
              <p:prevCondLst>
                <p:cond delay="0" evt="onPrev">
                  <p:tgtEl>
                    <p:sldTgt/>
                  </p:tgtEl>
                </p:cond>
              </p:prevCondLst>
              <p:nextCondLst>
                <p:cond delay="0" evt="onNext">
                  <p:tgtEl>
                    <p:sldTgt/>
                  </p:tgtEl>
                </p:cond>
              </p:nextCondLst>
            </p:seq>
          </p:childTnLst>
        </p:cTn>
      </p:par>
    </p:tnLst>
  </p:timing>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Questions?</a:t>
            </a:r>
            <a:endParaRPr b="0" lang="en-US" sz="4400" spc="-1" strike="noStrike">
              <a:latin typeface="Arial"/>
            </a:endParaRPr>
          </a:p>
        </p:txBody>
      </p:sp>
      <p:sp>
        <p:nvSpPr>
          <p:cNvPr id="678" name="CustomShape 2"/>
          <p:cNvSpPr/>
          <p:nvPr/>
        </p:nvSpPr>
        <p:spPr>
          <a:xfrm>
            <a:off x="457200" y="1600200"/>
            <a:ext cx="8228880" cy="4525200"/>
          </a:xfrm>
          <a:prstGeom prst="rect">
            <a:avLst/>
          </a:prstGeom>
          <a:noFill/>
          <a:ln>
            <a:noFill/>
          </a:ln>
        </p:spPr>
        <p:style>
          <a:lnRef idx="0"/>
          <a:fillRef idx="0"/>
          <a:effectRef idx="0"/>
          <a:fontRef idx="minor"/>
        </p:style>
      </p:sp>
      <p:pic>
        <p:nvPicPr>
          <p:cNvPr id="679" name="Picture 2" descr=""/>
          <p:cNvPicPr/>
          <p:nvPr/>
        </p:nvPicPr>
        <p:blipFill>
          <a:blip r:embed="rId1"/>
          <a:stretch/>
        </p:blipFill>
        <p:spPr>
          <a:xfrm>
            <a:off x="76320" y="1676520"/>
            <a:ext cx="9066960" cy="4533120"/>
          </a:xfrm>
          <a:prstGeom prst="rect">
            <a:avLst/>
          </a:prstGeom>
          <a:ln>
            <a:noFill/>
          </a:ln>
        </p:spPr>
      </p:pic>
    </p:spTree>
  </p:cSld>
  <p:timing>
    <p:tnLst>
      <p:par>
        <p:cTn id="470" dur="indefinite" restart="never" nodeType="tmRoot">
          <p:childTnLst>
            <p:seq>
              <p:cTn id="471" nodeType="mainSeq"/>
              <p:prevCondLst>
                <p:cond delay="0" evt="onPrev">
                  <p:tgtEl>
                    <p:sldTgt/>
                  </p:tgtEl>
                </p:cond>
              </p:prevCondLst>
              <p:nextCondLst>
                <p:cond delay="0" evt="onNext">
                  <p:tgtEl>
                    <p:sldTgt/>
                  </p:tgtEl>
                </p:cond>
              </p:nextCondLst>
            </p:seq>
          </p:childTnLst>
        </p:cTn>
      </p:par>
    </p:tnLst>
  </p:timing>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timing>
    <p:tnLst>
      <p:par>
        <p:cTn id="472" dur="indefinite" restart="never" nodeType="tmRoot">
          <p:childTnLst>
            <p:seq>
              <p:cTn id="473"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71" name="Picture 2" descr=""/>
          <p:cNvPicPr/>
          <p:nvPr/>
        </p:nvPicPr>
        <p:blipFill>
          <a:blip r:embed="rId1"/>
          <a:stretch/>
        </p:blipFill>
        <p:spPr>
          <a:xfrm>
            <a:off x="2819520" y="838080"/>
            <a:ext cx="5782680" cy="5211360"/>
          </a:xfrm>
          <a:prstGeom prst="rect">
            <a:avLst/>
          </a:prstGeom>
          <a:ln>
            <a:noFill/>
          </a:ln>
          <a:effectLst>
            <a:outerShdw algn="tl" blurRad="292100" dir="2700000" dist="139700" rotWithShape="0">
              <a:srgbClr val="333333">
                <a:alpha val="65000"/>
              </a:srgbClr>
            </a:outerShdw>
          </a:effectLst>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73"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2. System information</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Information available for system personnel and external parties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Information needed:</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System name and ID</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Address/location (directions if necessary)</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Population served</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Number of service connections</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Owner’s contact</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Who’s in charge?</a:t>
            </a:r>
            <a:endParaRPr b="0" lang="en-US" sz="2400" spc="-1" strike="noStrike">
              <a:latin typeface="Arial"/>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75" name="Picture 2" descr=""/>
          <p:cNvPicPr/>
          <p:nvPr/>
        </p:nvPicPr>
        <p:blipFill>
          <a:blip r:embed="rId1"/>
          <a:stretch/>
        </p:blipFill>
        <p:spPr>
          <a:xfrm>
            <a:off x="3193200" y="640080"/>
            <a:ext cx="5112000" cy="5760000"/>
          </a:xfrm>
          <a:prstGeom prst="rect">
            <a:avLst/>
          </a:prstGeom>
          <a:ln>
            <a:noFill/>
          </a:ln>
          <a:effectLst>
            <a:outerShdw algn="tl" blurRad="292100" dir="2700000" dist="139700" rotWithShape="0">
              <a:srgbClr val="333333">
                <a:alpha val="65000"/>
              </a:srgbClr>
            </a:outerShdw>
          </a:effectLst>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7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3. Chain of Command</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To avoid confusion</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Clearly defines lines of authority and responsibilities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Speeds up response time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Answers questions: Who to report to? Who’s in charge? Who makes decisions? What’s my responsibility?</a:t>
            </a:r>
            <a:endParaRPr b="0" lang="en-US" sz="2800" spc="-1" strike="noStrike">
              <a:latin typeface="Arial"/>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CustomShape 1"/>
          <p:cNvSpPr/>
          <p:nvPr/>
        </p:nvSpPr>
        <p:spPr>
          <a:xfrm>
            <a:off x="457200" y="264600"/>
            <a:ext cx="274248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79" name="Picture 2" descr=""/>
          <p:cNvPicPr/>
          <p:nvPr/>
        </p:nvPicPr>
        <p:blipFill>
          <a:blip r:embed="rId1"/>
          <a:stretch/>
        </p:blipFill>
        <p:spPr>
          <a:xfrm>
            <a:off x="3276720" y="609480"/>
            <a:ext cx="4776120" cy="5851440"/>
          </a:xfrm>
          <a:prstGeom prst="rect">
            <a:avLst/>
          </a:prstGeom>
          <a:ln>
            <a:noFill/>
          </a:ln>
          <a:effectLst>
            <a:outerShdw algn="tl" blurRad="292100" dir="2700000" dist="139700" rotWithShape="0">
              <a:srgbClr val="333333">
                <a:alpha val="65000"/>
              </a:srgbClr>
            </a:outerShdw>
          </a:effectLst>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CustomShape 1"/>
          <p:cNvSpPr/>
          <p:nvPr/>
        </p:nvSpPr>
        <p:spPr>
          <a:xfrm>
            <a:off x="30492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81" name="CustomShape 2"/>
          <p:cNvSpPr/>
          <p:nvPr/>
        </p:nvSpPr>
        <p:spPr>
          <a:xfrm>
            <a:off x="304920" y="1600200"/>
            <a:ext cx="4114080" cy="4525200"/>
          </a:xfrm>
          <a:prstGeom prst="rect">
            <a:avLst/>
          </a:prstGeom>
          <a:noFill/>
          <a:ln>
            <a:noFill/>
          </a:ln>
        </p:spPr>
        <p:style>
          <a:lnRef idx="0"/>
          <a:fillRef idx="0"/>
          <a:effectRef idx="0"/>
          <a:fontRef idx="minor"/>
        </p:style>
        <p:txBody>
          <a:bodyPr lIns="90000" rIns="90000" tIns="45000" bIns="45000"/>
          <a:p>
            <a:pPr marL="399960" indent="-410760">
              <a:lnSpc>
                <a:spcPct val="100000"/>
              </a:lnSpc>
              <a:spcBef>
                <a:spcPts val="641"/>
              </a:spcBef>
            </a:pPr>
            <a:r>
              <a:rPr b="0" lang="en-US" sz="3200" spc="-1" strike="noStrike">
                <a:solidFill>
                  <a:srgbClr val="241647"/>
                </a:solidFill>
                <a:latin typeface="Calibri"/>
                <a:ea typeface="DejaVu Sans"/>
              </a:rPr>
              <a:t>4. Events that cause emergencies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Natural disaster</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Human error</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Vandalism</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System neglect</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Identify these events, and associated damage</a:t>
            </a:r>
            <a:endParaRPr b="0" lang="en-US" sz="2800" spc="-1" strike="noStrike">
              <a:latin typeface="Arial"/>
            </a:endParaRPr>
          </a:p>
        </p:txBody>
      </p:sp>
      <p:pic>
        <p:nvPicPr>
          <p:cNvPr id="382" name="Picture 2" descr=""/>
          <p:cNvPicPr/>
          <p:nvPr/>
        </p:nvPicPr>
        <p:blipFill>
          <a:blip r:embed="rId1"/>
          <a:stretch/>
        </p:blipFill>
        <p:spPr>
          <a:xfrm>
            <a:off x="4419720" y="1838880"/>
            <a:ext cx="4571280" cy="3036960"/>
          </a:xfrm>
          <a:prstGeom prst="rect">
            <a:avLst/>
          </a:prstGeom>
          <a:ln>
            <a:noFill/>
          </a:ln>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84" name="Picture 2" descr=""/>
          <p:cNvPicPr/>
          <p:nvPr/>
        </p:nvPicPr>
        <p:blipFill>
          <a:blip r:embed="rId1"/>
          <a:stretch/>
        </p:blipFill>
        <p:spPr>
          <a:xfrm>
            <a:off x="3276720" y="655200"/>
            <a:ext cx="4861440" cy="5714280"/>
          </a:xfrm>
          <a:prstGeom prst="rect">
            <a:avLst/>
          </a:prstGeom>
          <a:ln>
            <a:noFill/>
          </a:ln>
          <a:effectLst>
            <a:outerShdw algn="tl" blurRad="292100" dir="2700000" dist="139700" rotWithShape="0">
              <a:srgbClr val="333333">
                <a:alpha val="65000"/>
              </a:srgbClr>
            </a:outerShdw>
          </a:effectLst>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86" name="CustomShape 2"/>
          <p:cNvSpPr/>
          <p:nvPr/>
        </p:nvSpPr>
        <p:spPr>
          <a:xfrm>
            <a:off x="457200" y="152388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5. Severity of Emergencies</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Lists and defined levels of emergency</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Utilized when choosing response activities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Examples: </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Level 1: line break, small power outage</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Level 2: main break, initial positive E. coli, drought</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Level 3: confirmed E. coli, water shortage, vandalism</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Level 4: Natural disasters</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Level 5: nuclear fuel spill, terrorism</a:t>
            </a:r>
            <a:endParaRPr b="0" lang="en-US" sz="2400" spc="-1" strike="noStrike">
              <a:latin typeface="Arial"/>
            </a:endParaRPr>
          </a:p>
        </p:txBody>
      </p:sp>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6" name="Picture 2" descr=""/>
          <p:cNvPicPr/>
          <p:nvPr/>
        </p:nvPicPr>
        <p:blipFill>
          <a:blip r:embed="rId1"/>
          <a:stretch/>
        </p:blipFill>
        <p:spPr>
          <a:xfrm>
            <a:off x="315720" y="1219320"/>
            <a:ext cx="8294400" cy="5394240"/>
          </a:xfrm>
          <a:prstGeom prst="rect">
            <a:avLst/>
          </a:prstGeom>
          <a:ln>
            <a:noFill/>
          </a:ln>
        </p:spPr>
      </p:pic>
      <p:sp>
        <p:nvSpPr>
          <p:cNvPr id="347" name="CustomShape 1"/>
          <p:cNvSpPr/>
          <p:nvPr/>
        </p:nvSpPr>
        <p:spPr>
          <a:xfrm>
            <a:off x="457200" y="49536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Agenda</a:t>
            </a:r>
            <a:endParaRPr b="0" lang="en-US" sz="4400" spc="-1" strike="noStrike">
              <a:latin typeface="Arial"/>
            </a:endParaRPr>
          </a:p>
        </p:txBody>
      </p:sp>
      <p:sp>
        <p:nvSpPr>
          <p:cNvPr id="348" name="CustomShape 2"/>
          <p:cNvSpPr/>
          <p:nvPr/>
        </p:nvSpPr>
        <p:spPr>
          <a:xfrm>
            <a:off x="609480" y="1600200"/>
            <a:ext cx="579060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endParaRPr b="0" lang="en-US" sz="1800" spc="-1" strike="noStrike">
              <a:latin typeface="Arial"/>
            </a:endParaRPr>
          </a:p>
          <a:p>
            <a:pPr marL="343080" indent="-342360">
              <a:lnSpc>
                <a:spcPct val="100000"/>
              </a:lnSpc>
              <a:spcBef>
                <a:spcPts val="641"/>
              </a:spcBef>
              <a:buClr>
                <a:srgbClr val="241647"/>
              </a:buClr>
              <a:buFont typeface="Arial"/>
              <a:buChar char="•"/>
            </a:pPr>
            <a:r>
              <a:rPr b="1" lang="en-US" sz="3200" spc="-1" strike="noStrike">
                <a:solidFill>
                  <a:srgbClr val="241647"/>
                </a:solidFill>
                <a:latin typeface="Calibri"/>
                <a:ea typeface="DejaVu Sans"/>
              </a:rPr>
              <a:t>Why</a:t>
            </a:r>
            <a:r>
              <a:rPr b="0" lang="en-US" sz="3200" spc="-1" strike="noStrike">
                <a:solidFill>
                  <a:srgbClr val="241647"/>
                </a:solidFill>
                <a:latin typeface="Calibri"/>
                <a:ea typeface="DejaVu Sans"/>
              </a:rPr>
              <a:t> – Importance, application</a:t>
            </a:r>
            <a:endParaRPr b="0" lang="en-US" sz="3200" spc="-1" strike="noStrike">
              <a:latin typeface="Arial"/>
            </a:endParaRPr>
          </a:p>
          <a:p>
            <a:pPr marL="343080" indent="-342360">
              <a:lnSpc>
                <a:spcPct val="100000"/>
              </a:lnSpc>
              <a:spcBef>
                <a:spcPts val="641"/>
              </a:spcBef>
              <a:buClr>
                <a:srgbClr val="241647"/>
              </a:buClr>
              <a:buFont typeface="Arial"/>
              <a:buChar char="•"/>
            </a:pPr>
            <a:r>
              <a:rPr b="1" lang="en-US" sz="3200" spc="-1" strike="noStrike">
                <a:solidFill>
                  <a:srgbClr val="241647"/>
                </a:solidFill>
                <a:latin typeface="Calibri"/>
                <a:ea typeface="DejaVu Sans"/>
              </a:rPr>
              <a:t>What</a:t>
            </a:r>
            <a:r>
              <a:rPr b="0" lang="en-US" sz="3200" spc="-1" strike="noStrike">
                <a:solidFill>
                  <a:srgbClr val="241647"/>
                </a:solidFill>
                <a:latin typeface="Calibri"/>
                <a:ea typeface="DejaVu Sans"/>
              </a:rPr>
              <a:t> – Plan components</a:t>
            </a:r>
            <a:endParaRPr b="0" lang="en-US" sz="3200" spc="-1" strike="noStrike">
              <a:latin typeface="Arial"/>
            </a:endParaRPr>
          </a:p>
          <a:p>
            <a:pPr marL="343080" indent="-342360">
              <a:lnSpc>
                <a:spcPct val="100000"/>
              </a:lnSpc>
              <a:spcBef>
                <a:spcPts val="641"/>
              </a:spcBef>
              <a:buClr>
                <a:srgbClr val="241647"/>
              </a:buClr>
              <a:buFont typeface="Arial"/>
              <a:buChar char="•"/>
            </a:pPr>
            <a:r>
              <a:rPr b="1" lang="en-US" sz="3200" spc="-1" strike="noStrike">
                <a:solidFill>
                  <a:srgbClr val="241647"/>
                </a:solidFill>
                <a:latin typeface="Calibri"/>
                <a:ea typeface="DejaVu Sans"/>
              </a:rPr>
              <a:t>How</a:t>
            </a:r>
            <a:r>
              <a:rPr b="0" lang="en-US" sz="3200" spc="-1" strike="noStrike">
                <a:solidFill>
                  <a:srgbClr val="241647"/>
                </a:solidFill>
                <a:latin typeface="Calibri"/>
                <a:ea typeface="DejaVu Sans"/>
              </a:rPr>
              <a:t> – Prepare a plan for your </a:t>
            </a:r>
            <a:r>
              <a:rPr b="0" lang="en-US" sz="3200" spc="-1" strike="noStrike">
                <a:solidFill>
                  <a:srgbClr val="241647"/>
                </a:solidFill>
                <a:latin typeface="Calibri"/>
                <a:ea typeface="DejaVu Sans"/>
              </a:rPr>
              <a:t>	</a:t>
            </a:r>
            <a:r>
              <a:rPr b="0" lang="en-US" sz="3200" spc="-1" strike="noStrike">
                <a:solidFill>
                  <a:srgbClr val="241647"/>
                </a:solidFill>
                <a:latin typeface="Calibri"/>
                <a:ea typeface="DejaVu Sans"/>
              </a:rPr>
              <a:t>system</a:t>
            </a:r>
            <a:endParaRPr b="0" lang="en-US" sz="3200" spc="-1" strike="noStrike">
              <a:latin typeface="Arial"/>
            </a:endParaRPr>
          </a:p>
          <a:p>
            <a:pPr>
              <a:lnSpc>
                <a:spcPct val="100000"/>
              </a:lnSpc>
              <a:spcBef>
                <a:spcPts val="641"/>
              </a:spcBef>
            </a:pPr>
            <a:endParaRPr b="0" lang="en-US" sz="3200" spc="-1" strike="noStrike">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88" name="Picture 2" descr=""/>
          <p:cNvPicPr/>
          <p:nvPr/>
        </p:nvPicPr>
        <p:blipFill>
          <a:blip r:embed="rId1"/>
          <a:stretch/>
        </p:blipFill>
        <p:spPr>
          <a:xfrm>
            <a:off x="2317320" y="685800"/>
            <a:ext cx="6033240" cy="5485680"/>
          </a:xfrm>
          <a:prstGeom prst="rect">
            <a:avLst/>
          </a:prstGeom>
          <a:ln>
            <a:noFill/>
          </a:ln>
          <a:effectLst>
            <a:outerShdw algn="tl" blurRad="292100" dir="2700000" dist="139700" rotWithShape="0">
              <a:srgbClr val="333333">
                <a:alpha val="65000"/>
              </a:srgbClr>
            </a:outerShdw>
          </a:effectLst>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90" name="CustomShape 2"/>
          <p:cNvSpPr/>
          <p:nvPr/>
        </p:nvSpPr>
        <p:spPr>
          <a:xfrm>
            <a:off x="380880" y="1523880"/>
            <a:ext cx="8228880" cy="528732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6. Emergency Notification</a:t>
            </a:r>
            <a:endParaRPr b="0" lang="en-US" sz="32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Need to quickly notify a variety of parties</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To do this successfully, you need:</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Certain people assigned to be responsible for communication</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Comprehensive call list</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Procedures to quickly gather necessary information and pass it on</a:t>
            </a:r>
            <a:endParaRPr b="0" lang="en-US" sz="24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Phone, e-mail, media, local groups for door to door notifications</a:t>
            </a:r>
            <a:endParaRPr b="0" lang="en-US" sz="2800" spc="-1" strike="noStrike">
              <a:latin typeface="Arial"/>
            </a:endParaRPr>
          </a:p>
          <a:p>
            <a:pPr>
              <a:lnSpc>
                <a:spcPct val="100000"/>
              </a:lnSpc>
            </a:pPr>
            <a:endParaRPr b="0" lang="en-US" sz="2800" spc="-1" strike="noStrike">
              <a:latin typeface="Arial"/>
            </a:endParaRPr>
          </a:p>
        </p:txBody>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92" name="Picture 2" descr=""/>
          <p:cNvPicPr/>
          <p:nvPr/>
        </p:nvPicPr>
        <p:blipFill>
          <a:blip r:embed="rId1"/>
          <a:stretch/>
        </p:blipFill>
        <p:spPr>
          <a:xfrm>
            <a:off x="3352680" y="655200"/>
            <a:ext cx="4833000" cy="5714280"/>
          </a:xfrm>
          <a:prstGeom prst="rect">
            <a:avLst/>
          </a:prstGeom>
          <a:ln>
            <a:noFill/>
          </a:ln>
          <a:effectLst>
            <a:outerShdw algn="tl" blurRad="292100" dir="2700000" dist="139700" rotWithShape="0">
              <a:srgbClr val="333333">
                <a:alpha val="65000"/>
              </a:srgbClr>
            </a:outerShdw>
          </a:effectLst>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94" name="Picture 3" descr=""/>
          <p:cNvPicPr/>
          <p:nvPr/>
        </p:nvPicPr>
        <p:blipFill>
          <a:blip r:embed="rId1"/>
          <a:stretch/>
        </p:blipFill>
        <p:spPr>
          <a:xfrm>
            <a:off x="4662360" y="683280"/>
            <a:ext cx="4252320" cy="5485680"/>
          </a:xfrm>
          <a:prstGeom prst="rect">
            <a:avLst/>
          </a:prstGeom>
          <a:ln>
            <a:noFill/>
          </a:ln>
          <a:effectLst>
            <a:outerShdw algn="tl" blurRad="292100" dir="2700000" dist="139700" rotWithShape="0">
              <a:srgbClr val="333333">
                <a:alpha val="65000"/>
              </a:srgbClr>
            </a:outerShdw>
          </a:effectLst>
        </p:spPr>
      </p:pic>
      <p:pic>
        <p:nvPicPr>
          <p:cNvPr id="395" name="Picture 4" descr=""/>
          <p:cNvPicPr/>
          <p:nvPr/>
        </p:nvPicPr>
        <p:blipFill>
          <a:blip r:embed="rId2"/>
          <a:stretch/>
        </p:blipFill>
        <p:spPr>
          <a:xfrm>
            <a:off x="135360" y="1234440"/>
            <a:ext cx="4435920" cy="4937040"/>
          </a:xfrm>
          <a:prstGeom prst="rect">
            <a:avLst/>
          </a:prstGeom>
          <a:ln>
            <a:noFill/>
          </a:ln>
          <a:effectLst>
            <a:outerShdw algn="tl" blurRad="292100" dir="2700000" dist="139700" rotWithShape="0">
              <a:srgbClr val="333333">
                <a:alpha val="65000"/>
              </a:srgbClr>
            </a:outerShdw>
          </a:effectLst>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457200" y="38088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397" name="CustomShape 2"/>
          <p:cNvSpPr/>
          <p:nvPr/>
        </p:nvSpPr>
        <p:spPr>
          <a:xfrm>
            <a:off x="457200" y="1066680"/>
            <a:ext cx="8228880" cy="505872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7. Water Quality Sampling</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Contact DWB/issue health advisory if there’s a reason to believe that water is contaminated</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Sampling and waiting for results takes time</a:t>
            </a:r>
            <a:endParaRPr b="0" lang="en-US" sz="24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Identify emergency sampling locations and parameters to sample</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Specific to the emergency or potential contamination</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Consider special sampling protocol/location/container/ preservation/labs available/turn around time/ value of the results</a:t>
            </a:r>
            <a:endParaRPr b="0" lang="en-US" sz="24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Include RTCR Sampling Plan</a:t>
            </a:r>
            <a:endParaRPr b="0" lang="en-US" sz="2800" spc="-1" strike="noStrike">
              <a:latin typeface="Arial"/>
            </a:endParaRPr>
          </a:p>
        </p:txBody>
      </p:sp>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399" name="Picture 2" descr=""/>
          <p:cNvPicPr/>
          <p:nvPr/>
        </p:nvPicPr>
        <p:blipFill>
          <a:blip r:embed="rId1"/>
          <a:stretch/>
        </p:blipFill>
        <p:spPr>
          <a:xfrm>
            <a:off x="2419200" y="685800"/>
            <a:ext cx="6071760" cy="5485680"/>
          </a:xfrm>
          <a:prstGeom prst="rect">
            <a:avLst/>
          </a:prstGeom>
          <a:ln>
            <a:noFill/>
          </a:ln>
          <a:effectLst>
            <a:outerShdw algn="tl" blurRad="292100" dir="2700000" dist="139700" rotWithShape="0">
              <a:srgbClr val="333333">
                <a:alpha val="65000"/>
              </a:srgbClr>
            </a:outerShdw>
          </a:effectLst>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stomShape 1"/>
          <p:cNvSpPr/>
          <p:nvPr/>
        </p:nvSpPr>
        <p:spPr>
          <a:xfrm>
            <a:off x="457200" y="491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01" name="CustomShape 2"/>
          <p:cNvSpPr/>
          <p:nvPr/>
        </p:nvSpPr>
        <p:spPr>
          <a:xfrm>
            <a:off x="457200" y="1371600"/>
            <a:ext cx="8533800" cy="525708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8. Effective Communication</a:t>
            </a:r>
            <a:endParaRPr b="0" lang="en-US" sz="32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Key element! </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Be prepared to answer a lot of questions (have procedures to gather basic information)</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Identify people who can answer questions</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Identify and train a spokesperson to communicate to the media</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Develop key messages</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Develop communication protocol for field and office staff</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DWB can help!</a:t>
            </a:r>
            <a:endParaRPr b="0" lang="en-US" sz="2800" spc="-1" strike="noStrike">
              <a:latin typeface="Arial"/>
            </a:endParaRPr>
          </a:p>
        </p:txBody>
      </p:sp>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CustomShape 1"/>
          <p:cNvSpPr/>
          <p:nvPr/>
        </p:nvSpPr>
        <p:spPr>
          <a:xfrm>
            <a:off x="76320" y="26460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403" name="Picture 2" descr=""/>
          <p:cNvPicPr/>
          <p:nvPr/>
        </p:nvPicPr>
        <p:blipFill>
          <a:blip r:embed="rId1"/>
          <a:stretch/>
        </p:blipFill>
        <p:spPr>
          <a:xfrm>
            <a:off x="2394000" y="630720"/>
            <a:ext cx="5945400" cy="5668560"/>
          </a:xfrm>
          <a:prstGeom prst="rect">
            <a:avLst/>
          </a:prstGeom>
          <a:ln>
            <a:noFill/>
          </a:ln>
          <a:effectLst>
            <a:outerShdw algn="tl" blurRad="292100" dir="2700000" dist="139700" rotWithShape="0">
              <a:srgbClr val="333333">
                <a:alpha val="65000"/>
              </a:srgbClr>
            </a:outerShdw>
          </a:effectLst>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457200" y="563400"/>
            <a:ext cx="8228880" cy="6548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05" name="CustomShape 2"/>
          <p:cNvSpPr/>
          <p:nvPr/>
        </p:nvSpPr>
        <p:spPr>
          <a:xfrm>
            <a:off x="457200" y="1295280"/>
            <a:ext cx="8686080" cy="563796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9. The Vulnerability Assessment</a:t>
            </a:r>
            <a:endParaRPr b="0" lang="en-US" sz="3200" spc="-1" strike="noStrike">
              <a:latin typeface="Arial"/>
            </a:endParaRPr>
          </a:p>
          <a:p>
            <a:pPr lvl="1" marL="743040" indent="-285120">
              <a:lnSpc>
                <a:spcPct val="95000"/>
              </a:lnSpc>
              <a:spcBef>
                <a:spcPts val="601"/>
              </a:spcBef>
              <a:buClr>
                <a:srgbClr val="241647"/>
              </a:buClr>
              <a:buFont typeface="Arial"/>
              <a:buChar char="–"/>
            </a:pPr>
            <a:r>
              <a:rPr b="0" lang="en-US" sz="2800" spc="-1" strike="noStrike">
                <a:solidFill>
                  <a:srgbClr val="241647"/>
                </a:solidFill>
                <a:latin typeface="Calibri"/>
                <a:ea typeface="DejaVu Sans"/>
              </a:rPr>
              <a:t>Required by EPA if population served &gt;3,300 (terrorism)</a:t>
            </a:r>
            <a:endParaRPr b="0" lang="en-US" sz="2800" spc="-1" strike="noStrike">
              <a:latin typeface="Arial"/>
            </a:endParaRPr>
          </a:p>
          <a:p>
            <a:pPr lvl="1" marL="743040" indent="-285120">
              <a:lnSpc>
                <a:spcPct val="95000"/>
              </a:lnSpc>
              <a:spcBef>
                <a:spcPts val="601"/>
              </a:spcBef>
              <a:buClr>
                <a:srgbClr val="241647"/>
              </a:buClr>
              <a:buFont typeface="Arial"/>
              <a:buChar char="–"/>
            </a:pPr>
            <a:r>
              <a:rPr b="0" lang="en-US" sz="2800" spc="-1" strike="noStrike">
                <a:solidFill>
                  <a:srgbClr val="241647"/>
                </a:solidFill>
                <a:latin typeface="Calibri"/>
                <a:ea typeface="DejaVu Sans"/>
              </a:rPr>
              <a:t>List of system components with vulnerability</a:t>
            </a:r>
            <a:endParaRPr b="0" lang="en-US" sz="2800" spc="-1" strike="noStrike">
              <a:latin typeface="Arial"/>
            </a:endParaRPr>
          </a:p>
          <a:p>
            <a:pPr lvl="1" marL="743040" indent="-285120">
              <a:lnSpc>
                <a:spcPct val="95000"/>
              </a:lnSpc>
              <a:spcBef>
                <a:spcPts val="601"/>
              </a:spcBef>
              <a:buClr>
                <a:srgbClr val="241647"/>
              </a:buClr>
              <a:buFont typeface="Arial"/>
              <a:buChar char="–"/>
            </a:pPr>
            <a:r>
              <a:rPr b="0" lang="en-US" sz="2800" spc="-1" strike="noStrike">
                <a:solidFill>
                  <a:srgbClr val="241647"/>
                </a:solidFill>
                <a:latin typeface="Calibri"/>
                <a:ea typeface="DejaVu Sans"/>
              </a:rPr>
              <a:t>Vulnerability = weakness or deficiency that makes the system susceptible to damage or failure</a:t>
            </a:r>
            <a:endParaRPr b="0" lang="en-US" sz="2800" spc="-1" strike="noStrike">
              <a:latin typeface="Arial"/>
            </a:endParaRPr>
          </a:p>
          <a:p>
            <a:pPr lvl="1" marL="743040" indent="-285120">
              <a:lnSpc>
                <a:spcPct val="95000"/>
              </a:lnSpc>
              <a:spcBef>
                <a:spcPts val="601"/>
              </a:spcBef>
              <a:buClr>
                <a:srgbClr val="241647"/>
              </a:buClr>
              <a:buFont typeface="Arial"/>
              <a:buChar char="–"/>
            </a:pPr>
            <a:r>
              <a:rPr b="0" lang="en-US" sz="2800" spc="-1" strike="noStrike">
                <a:solidFill>
                  <a:srgbClr val="241647"/>
                </a:solidFill>
                <a:latin typeface="Calibri"/>
                <a:ea typeface="DejaVu Sans"/>
              </a:rPr>
              <a:t>Four parts:</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Identify and map system components</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Evaluate the potential and effects of potential emergency</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Define expectations and set goals</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Identify improvements</a:t>
            </a:r>
            <a:endParaRPr b="0" lang="en-US" sz="2400" spc="-1" strike="noStrike">
              <a:latin typeface="Arial"/>
            </a:endParaRPr>
          </a:p>
        </p:txBody>
      </p:sp>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228600" y="21708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407" name="Picture 2" descr=""/>
          <p:cNvPicPr/>
          <p:nvPr/>
        </p:nvPicPr>
        <p:blipFill>
          <a:blip r:embed="rId1"/>
          <a:stretch/>
        </p:blipFill>
        <p:spPr>
          <a:xfrm>
            <a:off x="19800" y="1371600"/>
            <a:ext cx="4659120" cy="4780800"/>
          </a:xfrm>
          <a:prstGeom prst="rect">
            <a:avLst/>
          </a:prstGeom>
          <a:ln>
            <a:noFill/>
          </a:ln>
          <a:effectLst>
            <a:outerShdw algn="tl" blurRad="292100" dir="2700000" dist="139700" rotWithShape="0">
              <a:srgbClr val="333333">
                <a:alpha val="65000"/>
              </a:srgbClr>
            </a:outerShdw>
          </a:effectLst>
        </p:spPr>
      </p:pic>
      <p:pic>
        <p:nvPicPr>
          <p:cNvPr id="408" name="Picture 3" descr=""/>
          <p:cNvPicPr/>
          <p:nvPr/>
        </p:nvPicPr>
        <p:blipFill>
          <a:blip r:embed="rId2"/>
          <a:stretch/>
        </p:blipFill>
        <p:spPr>
          <a:xfrm>
            <a:off x="4710600" y="953280"/>
            <a:ext cx="4379400" cy="5196960"/>
          </a:xfrm>
          <a:prstGeom prst="rect">
            <a:avLst/>
          </a:prstGeom>
          <a:ln>
            <a:noFill/>
          </a:ln>
          <a:effectLst>
            <a:outerShdw algn="tl" blurRad="292100" dir="2700000" dist="139700" rotWithShape="0">
              <a:srgbClr val="333333">
                <a:alpha val="65000"/>
              </a:srgbClr>
            </a:outerShdw>
          </a:effectLst>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457200" y="2971800"/>
            <a:ext cx="8228880" cy="88344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4400" spc="-1" strike="noStrike">
                <a:solidFill>
                  <a:srgbClr val="241647"/>
                </a:solidFill>
                <a:latin typeface="Calibri"/>
                <a:ea typeface="DejaVu Sans"/>
              </a:rPr>
              <a:t>Emergency Response Plan</a:t>
            </a:r>
            <a:endParaRPr b="0" lang="en-US" sz="4400" spc="-1" strike="noStrike">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10"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10. Response actions for specific events</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Plan for each type of emergency event:</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Identify type and severity of the event</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Save lives!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Take action to reduce injuries and system damage</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Make repairs</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Return to system normal operations</a:t>
            </a:r>
            <a:endParaRPr b="0" lang="en-US" sz="2800" spc="-1" strike="noStrike">
              <a:latin typeface="Arial"/>
            </a:endParaRPr>
          </a:p>
        </p:txBody>
      </p:sp>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CustomShape 1"/>
          <p:cNvSpPr/>
          <p:nvPr/>
        </p:nvSpPr>
        <p:spPr>
          <a:xfrm>
            <a:off x="228600" y="21708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412" name="Picture 2" descr=""/>
          <p:cNvPicPr/>
          <p:nvPr/>
        </p:nvPicPr>
        <p:blipFill>
          <a:blip r:embed="rId1"/>
          <a:stretch/>
        </p:blipFill>
        <p:spPr>
          <a:xfrm>
            <a:off x="3429000" y="655200"/>
            <a:ext cx="4603320" cy="5760000"/>
          </a:xfrm>
          <a:prstGeom prst="rect">
            <a:avLst/>
          </a:prstGeom>
          <a:ln>
            <a:noFill/>
          </a:ln>
          <a:effectLst>
            <a:outerShdw algn="tl" blurRad="292100" dir="2700000" dist="139700" rotWithShape="0">
              <a:srgbClr val="333333">
                <a:alpha val="65000"/>
              </a:srgbClr>
            </a:outerShdw>
          </a:effectLst>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3" name="Picture 2" descr=""/>
          <p:cNvPicPr/>
          <p:nvPr/>
        </p:nvPicPr>
        <p:blipFill>
          <a:blip r:embed="rId1"/>
          <a:srcRect l="6161" t="0" r="0" b="0"/>
          <a:stretch/>
        </p:blipFill>
        <p:spPr>
          <a:xfrm>
            <a:off x="1891440" y="3306960"/>
            <a:ext cx="6642720" cy="3016800"/>
          </a:xfrm>
          <a:prstGeom prst="rect">
            <a:avLst/>
          </a:prstGeom>
          <a:ln>
            <a:noFill/>
          </a:ln>
        </p:spPr>
      </p:pic>
      <p:sp>
        <p:nvSpPr>
          <p:cNvPr id="414" name="CustomShape 1"/>
          <p:cNvSpPr/>
          <p:nvPr/>
        </p:nvSpPr>
        <p:spPr>
          <a:xfrm>
            <a:off x="457200" y="53352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15" name="CustomShape 2"/>
          <p:cNvSpPr/>
          <p:nvPr/>
        </p:nvSpPr>
        <p:spPr>
          <a:xfrm>
            <a:off x="457200" y="14058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11. Alternative water sources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What’s your plan in case of contamination or disruption of supply?</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Define emergency sources:</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Nearby system?</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Bottled water</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Tanker trucks</a:t>
            </a:r>
            <a:endParaRPr b="0" lang="en-US" sz="2400" spc="-1" strike="noStrike">
              <a:latin typeface="Arial"/>
            </a:endParaRPr>
          </a:p>
        </p:txBody>
      </p:sp>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228600" y="217080"/>
            <a:ext cx="3123360" cy="11422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417" name="Picture 2" descr=""/>
          <p:cNvPicPr/>
          <p:nvPr/>
        </p:nvPicPr>
        <p:blipFill>
          <a:blip r:embed="rId1"/>
          <a:stretch/>
        </p:blipFill>
        <p:spPr>
          <a:xfrm>
            <a:off x="1201680" y="1447920"/>
            <a:ext cx="6722280" cy="3656880"/>
          </a:xfrm>
          <a:prstGeom prst="rect">
            <a:avLst/>
          </a:prstGeom>
          <a:ln>
            <a:noFill/>
          </a:ln>
        </p:spPr>
      </p:pic>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CustomShape 1"/>
          <p:cNvSpPr/>
          <p:nvPr/>
        </p:nvSpPr>
        <p:spPr>
          <a:xfrm>
            <a:off x="152280" y="4572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19" name="CustomShape 2"/>
          <p:cNvSpPr/>
          <p:nvPr/>
        </p:nvSpPr>
        <p:spPr>
          <a:xfrm>
            <a:off x="152280" y="1143000"/>
            <a:ext cx="8762400" cy="49824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12. Curtailing water use</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Water use reduction may be necessary. How to achieve that?</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Develop methods:</a:t>
            </a:r>
            <a:endParaRPr b="0" lang="en-US" sz="2400" spc="-1" strike="noStrike">
              <a:latin typeface="Arial"/>
            </a:endParaRPr>
          </a:p>
          <a:p>
            <a:pPr lvl="3" marL="1600200" indent="-227880">
              <a:lnSpc>
                <a:spcPct val="100000"/>
              </a:lnSpc>
              <a:spcBef>
                <a:spcPts val="300"/>
              </a:spcBef>
              <a:buClr>
                <a:srgbClr val="241647"/>
              </a:buClr>
              <a:buFont typeface="Arial"/>
              <a:buChar char="–"/>
            </a:pPr>
            <a:r>
              <a:rPr b="0" lang="en-US" sz="2000" spc="-1" strike="noStrike">
                <a:solidFill>
                  <a:srgbClr val="241647"/>
                </a:solidFill>
                <a:latin typeface="Calibri"/>
                <a:ea typeface="DejaVu Sans"/>
              </a:rPr>
              <a:t>Watering restrictions</a:t>
            </a:r>
            <a:endParaRPr b="0" lang="en-US" sz="2000" spc="-1" strike="noStrike">
              <a:latin typeface="Arial"/>
            </a:endParaRPr>
          </a:p>
          <a:p>
            <a:pPr lvl="3" marL="1600200" indent="-227880">
              <a:lnSpc>
                <a:spcPct val="100000"/>
              </a:lnSpc>
              <a:spcBef>
                <a:spcPts val="300"/>
              </a:spcBef>
              <a:buClr>
                <a:srgbClr val="241647"/>
              </a:buClr>
              <a:buFont typeface="Arial"/>
              <a:buChar char="–"/>
            </a:pPr>
            <a:r>
              <a:rPr b="0" lang="en-US" sz="2000" spc="-1" strike="noStrike">
                <a:solidFill>
                  <a:srgbClr val="241647"/>
                </a:solidFill>
                <a:latin typeface="Calibri"/>
                <a:ea typeface="DejaVu Sans"/>
              </a:rPr>
              <a:t>Car washing</a:t>
            </a:r>
            <a:endParaRPr b="0" lang="en-US" sz="2000" spc="-1" strike="noStrike">
              <a:latin typeface="Arial"/>
            </a:endParaRPr>
          </a:p>
          <a:p>
            <a:pPr lvl="3" marL="1600200" indent="-227880">
              <a:lnSpc>
                <a:spcPct val="100000"/>
              </a:lnSpc>
              <a:spcBef>
                <a:spcPts val="300"/>
              </a:spcBef>
              <a:buClr>
                <a:srgbClr val="241647"/>
              </a:buClr>
              <a:buFont typeface="Arial"/>
              <a:buChar char="–"/>
            </a:pPr>
            <a:r>
              <a:rPr b="0" lang="en-US" sz="2000" spc="-1" strike="noStrike">
                <a:solidFill>
                  <a:srgbClr val="241647"/>
                </a:solidFill>
                <a:latin typeface="Calibri"/>
                <a:ea typeface="DejaVu Sans"/>
              </a:rPr>
              <a:t>Swimming pools/hot tubs</a:t>
            </a:r>
            <a:endParaRPr b="0" lang="en-US" sz="20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Develop curtailment message</a:t>
            </a:r>
            <a:endParaRPr b="0" lang="en-US" sz="24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Formally adopt, if possible</a:t>
            </a:r>
            <a:endParaRPr b="0" lang="en-US" sz="2800" spc="-1" strike="noStrike">
              <a:latin typeface="Arial"/>
            </a:endParaRPr>
          </a:p>
          <a:p>
            <a:pPr>
              <a:lnSpc>
                <a:spcPct val="100000"/>
              </a:lnSpc>
            </a:pPr>
            <a:endParaRPr b="0" lang="en-US" sz="2800" spc="-1" strike="noStrike">
              <a:latin typeface="Arial"/>
            </a:endParaRPr>
          </a:p>
        </p:txBody>
      </p:sp>
      <p:pic>
        <p:nvPicPr>
          <p:cNvPr id="420" name="Picture 2" descr=""/>
          <p:cNvPicPr/>
          <p:nvPr/>
        </p:nvPicPr>
        <p:blipFill>
          <a:blip r:embed="rId1"/>
          <a:srcRect l="0" t="0" r="2048" b="0"/>
          <a:stretch/>
        </p:blipFill>
        <p:spPr>
          <a:xfrm>
            <a:off x="2892960" y="5029200"/>
            <a:ext cx="5577120" cy="1393200"/>
          </a:xfrm>
          <a:prstGeom prst="rect">
            <a:avLst/>
          </a:prstGeom>
          <a:ln>
            <a:noFill/>
          </a:ln>
        </p:spPr>
      </p:pic>
      <p:sp>
        <p:nvSpPr>
          <p:cNvPr id="421" name="CustomShape 3"/>
          <p:cNvSpPr/>
          <p:nvPr/>
        </p:nvSpPr>
        <p:spPr>
          <a:xfrm>
            <a:off x="302040" y="5124600"/>
            <a:ext cx="2894760" cy="1142280"/>
          </a:xfrm>
          <a:prstGeom prst="rect">
            <a:avLst/>
          </a:prstGeom>
          <a:noFill/>
          <a:ln>
            <a:noFill/>
          </a:ln>
        </p:spPr>
        <p:style>
          <a:lnRef idx="0"/>
          <a:fillRef idx="0"/>
          <a:effectRef idx="0"/>
          <a:fontRef idx="minor"/>
        </p:style>
        <p:txBody>
          <a:bodyPr lIns="90000" rIns="90000" tIns="45000" bIns="45000" anchor="ctr">
            <a:normAutofit/>
          </a:bodyPr>
          <a:p>
            <a:pPr algn="ctr">
              <a:lnSpc>
                <a:spcPct val="100000"/>
              </a:lnSpc>
            </a:pPr>
            <a:r>
              <a:rPr b="0" lang="en-US" sz="4400" spc="-1" strike="noStrike">
                <a:solidFill>
                  <a:srgbClr val="241652"/>
                </a:solidFill>
                <a:latin typeface="Calibri"/>
                <a:ea typeface="DejaVu Sans"/>
              </a:rPr>
              <a:t>Example</a:t>
            </a:r>
            <a:endParaRPr b="0" lang="en-US" sz="4400" spc="-1" strike="noStrike">
              <a:latin typeface="Arial"/>
            </a:endParaRPr>
          </a:p>
        </p:txBody>
      </p:sp>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23" name="CustomShape 2"/>
          <p:cNvSpPr/>
          <p:nvPr/>
        </p:nvSpPr>
        <p:spPr>
          <a:xfrm>
            <a:off x="457200" y="1523880"/>
            <a:ext cx="8686080" cy="51048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13. Returning to normal operation</a:t>
            </a:r>
            <a:endParaRPr b="0" lang="en-US" sz="32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Answer the following questions:</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Is the system repaired?</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Is the system inspected for safety?</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Is the system flushed, disinfected, pressure tested?</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Can the system meet demand?</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Is the water being tested? Are the tests good?</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What do the regulations say? (DWB, EPA)</a:t>
            </a:r>
            <a:endParaRPr b="0" lang="en-US" sz="2800" spc="-1" strike="noStrike">
              <a:latin typeface="Arial"/>
            </a:endParaRPr>
          </a:p>
          <a:p>
            <a:pPr lvl="1" marL="743040" indent="-285120">
              <a:lnSpc>
                <a:spcPct val="100000"/>
              </a:lnSpc>
              <a:spcBef>
                <a:spcPts val="601"/>
              </a:spcBef>
              <a:buClr>
                <a:srgbClr val="241647"/>
              </a:buClr>
              <a:buFont typeface="Arial"/>
              <a:buChar char="–"/>
            </a:pPr>
            <a:r>
              <a:rPr b="0" lang="en-US" sz="2800" spc="-1" strike="noStrike">
                <a:solidFill>
                  <a:srgbClr val="241647"/>
                </a:solidFill>
                <a:latin typeface="Calibri"/>
                <a:ea typeface="DejaVu Sans"/>
              </a:rPr>
              <a:t>Has the public been properly notified?</a:t>
            </a:r>
            <a:endParaRPr b="0" lang="en-US" sz="2800" spc="-1" strike="noStrike">
              <a:latin typeface="Arial"/>
            </a:endParaRPr>
          </a:p>
        </p:txBody>
      </p:sp>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425" name="Picture 2" descr=""/>
          <p:cNvPicPr/>
          <p:nvPr/>
        </p:nvPicPr>
        <p:blipFill>
          <a:blip r:embed="rId1"/>
          <a:stretch/>
        </p:blipFill>
        <p:spPr>
          <a:xfrm>
            <a:off x="2590920" y="822960"/>
            <a:ext cx="6248160" cy="5119920"/>
          </a:xfrm>
          <a:prstGeom prst="rect">
            <a:avLst/>
          </a:prstGeom>
          <a:ln>
            <a:noFill/>
          </a:ln>
          <a:effectLst>
            <a:outerShdw algn="tl" blurRad="292100" dir="2700000" dist="139700" rotWithShape="0">
              <a:srgbClr val="333333">
                <a:alpha val="65000"/>
              </a:srgbClr>
            </a:outerShdw>
          </a:effectLst>
        </p:spPr>
      </p:pic>
    </p:spTree>
  </p:cSld>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
        <p:nvSpPr>
          <p:cNvPr id="427" name="CustomShape 2"/>
          <p:cNvSpPr/>
          <p:nvPr/>
        </p:nvSpPr>
        <p:spPr>
          <a:xfrm>
            <a:off x="457200" y="1523880"/>
            <a:ext cx="8686080" cy="51048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14. Training and rehearsals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Plan has no use sitting in someone’s drawer</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Training is essential</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Identify personnel training needs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What needs to be practiced beforehand?</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First aid</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Communication</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Isolating parts of the system</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Inspections</a:t>
            </a:r>
            <a:endParaRPr b="0" lang="en-US" sz="24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What to look for in a vandalism/terrorism case</a:t>
            </a:r>
            <a:endParaRPr b="0" lang="en-US" sz="2400" spc="-1" strike="noStrike">
              <a:latin typeface="Arial"/>
            </a:endParaRPr>
          </a:p>
          <a:p>
            <a:pPr>
              <a:lnSpc>
                <a:spcPct val="100000"/>
              </a:lnSpc>
            </a:pPr>
            <a:endParaRPr b="0" lang="en-US" sz="2400" spc="-1" strike="noStrike">
              <a:latin typeface="Arial"/>
            </a:endParaRPr>
          </a:p>
        </p:txBody>
      </p:sp>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CustomShape 1"/>
          <p:cNvSpPr/>
          <p:nvPr/>
        </p:nvSpPr>
        <p:spPr>
          <a:xfrm>
            <a:off x="457200" y="1447920"/>
            <a:ext cx="8381160" cy="51048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15. Plan Approval</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Responsible parties should review, approve, and sign the plan</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Manager</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Owner</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Board</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Commissioners</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Council members</a:t>
            </a:r>
            <a:endParaRPr b="0" lang="en-US" sz="24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This makes the plan official and in effect</a:t>
            </a:r>
            <a:endParaRPr b="0" lang="en-US" sz="2800" spc="-1" strike="noStrike">
              <a:latin typeface="Arial"/>
            </a:endParaRPr>
          </a:p>
        </p:txBody>
      </p:sp>
      <p:pic>
        <p:nvPicPr>
          <p:cNvPr id="429" name="Picture 5" descr=""/>
          <p:cNvPicPr/>
          <p:nvPr/>
        </p:nvPicPr>
        <p:blipFill>
          <a:blip r:embed="rId1"/>
          <a:srcRect l="0" t="0" r="6832" b="0"/>
          <a:stretch/>
        </p:blipFill>
        <p:spPr>
          <a:xfrm>
            <a:off x="5956560" y="2819520"/>
            <a:ext cx="2272320" cy="2285280"/>
          </a:xfrm>
          <a:prstGeom prst="rect">
            <a:avLst/>
          </a:prstGeom>
          <a:ln>
            <a:noFill/>
          </a:ln>
        </p:spPr>
      </p:pic>
      <p:sp>
        <p:nvSpPr>
          <p:cNvPr id="430" name="CustomShape 2"/>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normAutofit/>
          </a:bodyPr>
          <a:p>
            <a:pPr>
              <a:lnSpc>
                <a:spcPct val="100000"/>
              </a:lnSpc>
            </a:pPr>
            <a:r>
              <a:rPr b="0" lang="en-US" sz="4400" spc="-1" strike="noStrike">
                <a:solidFill>
                  <a:srgbClr val="241647"/>
                </a:solidFill>
                <a:latin typeface="Calibri"/>
                <a:ea typeface="DejaVu Sans"/>
              </a:rPr>
              <a:t>ERP Components</a:t>
            </a:r>
            <a:endParaRPr b="0" lang="en-US" sz="4400" spc="-1" strike="noStrike">
              <a:latin typeface="Arial"/>
            </a:endParaRPr>
          </a:p>
        </p:txBody>
      </p:sp>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Common Development Issues</a:t>
            </a:r>
            <a:endParaRPr b="0" lang="en-US" sz="4400" spc="-1" strike="noStrike">
              <a:latin typeface="Arial"/>
            </a:endParaRPr>
          </a:p>
        </p:txBody>
      </p:sp>
      <p:pic>
        <p:nvPicPr>
          <p:cNvPr id="432" name="Picture 4" descr=""/>
          <p:cNvPicPr/>
          <p:nvPr/>
        </p:nvPicPr>
        <p:blipFill>
          <a:blip r:embed="rId1"/>
          <a:srcRect l="7276" t="8055" r="5407" b="9718"/>
          <a:stretch/>
        </p:blipFill>
        <p:spPr>
          <a:xfrm>
            <a:off x="1143000" y="1752480"/>
            <a:ext cx="6628680" cy="4160880"/>
          </a:xfrm>
          <a:prstGeom prst="rect">
            <a:avLst/>
          </a:prstGeom>
          <a:ln>
            <a:noFill/>
          </a:ln>
        </p:spPr>
      </p:pic>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Emergency Response Plan</a:t>
            </a:r>
            <a:endParaRPr b="0" lang="en-US" sz="4400" spc="-1" strike="noStrike">
              <a:latin typeface="Arial"/>
            </a:endParaRPr>
          </a:p>
        </p:txBody>
      </p:sp>
      <p:sp>
        <p:nvSpPr>
          <p:cNvPr id="351" name="CustomShape 2"/>
          <p:cNvSpPr/>
          <p:nvPr/>
        </p:nvSpPr>
        <p:spPr>
          <a:xfrm>
            <a:off x="457200" y="1447920"/>
            <a:ext cx="8228880" cy="51048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Required when applying for approval from NMED for a water system project</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20.7.10.200.A, 20.7.10.201.A NMAC</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Emergency notification requirements: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Groundwater:</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20.7.10.400.E NMAC, 40 CFR 141.403(a)(4)</a:t>
            </a:r>
            <a:endParaRPr b="0" lang="en-US" sz="24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Surface Water:</a:t>
            </a:r>
            <a:endParaRPr b="0" lang="en-US" sz="2800" spc="-1" strike="noStrike">
              <a:latin typeface="Arial"/>
            </a:endParaRPr>
          </a:p>
          <a:p>
            <a:pPr lvl="2" marL="1143000" indent="-227880">
              <a:lnSpc>
                <a:spcPct val="100000"/>
              </a:lnSpc>
              <a:spcBef>
                <a:spcPts val="300"/>
              </a:spcBef>
              <a:buClr>
                <a:srgbClr val="241647"/>
              </a:buClr>
              <a:buFont typeface="Arial"/>
              <a:buChar char="•"/>
            </a:pPr>
            <a:r>
              <a:rPr b="0" lang="en-US" sz="2400" spc="-1" strike="noStrike">
                <a:solidFill>
                  <a:srgbClr val="241647"/>
                </a:solidFill>
                <a:latin typeface="Calibri"/>
                <a:ea typeface="DejaVu Sans"/>
              </a:rPr>
              <a:t>20.7.10.400.E NMAC, 40 CFR 141.723(b), 403(a)(4)</a:t>
            </a:r>
            <a:endParaRPr b="0" lang="en-US" sz="2400" spc="-1" strike="noStrike">
              <a:latin typeface="Arial"/>
            </a:endParaRPr>
          </a:p>
          <a:p>
            <a:pPr>
              <a:lnSpc>
                <a:spcPct val="100000"/>
              </a:lnSpc>
              <a:spcBef>
                <a:spcPts val="641"/>
              </a:spcBef>
            </a:pPr>
            <a:endParaRPr b="0" lang="en-US" sz="2400" spc="-1" strike="noStrike">
              <a:latin typeface="Arial"/>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CustomShape 1"/>
          <p:cNvSpPr/>
          <p:nvPr/>
        </p:nvSpPr>
        <p:spPr>
          <a:xfrm>
            <a:off x="228600" y="1066680"/>
            <a:ext cx="8686080" cy="546408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spcBef>
                <a:spcPts val="680"/>
              </a:spcBef>
            </a:pPr>
            <a:endParaRPr b="0" lang="en-US" sz="1800" spc="-1" strike="noStrike">
              <a:latin typeface="Arial"/>
            </a:endParaRPr>
          </a:p>
        </p:txBody>
      </p:sp>
      <p:sp>
        <p:nvSpPr>
          <p:cNvPr id="434" name="CustomShape 2"/>
          <p:cNvSpPr/>
          <p:nvPr/>
        </p:nvSpPr>
        <p:spPr>
          <a:xfrm>
            <a:off x="7632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graphicFrame>
        <p:nvGraphicFramePr>
          <p:cNvPr id="435" name="Table 3"/>
          <p:cNvGraphicFramePr/>
          <p:nvPr/>
        </p:nvGraphicFramePr>
        <p:xfrm>
          <a:off x="152280" y="1447920"/>
          <a:ext cx="4152240" cy="4876200"/>
        </p:xfrm>
        <a:graphic>
          <a:graphicData uri="http://schemas.openxmlformats.org/drawingml/2006/table">
            <a:tbl>
              <a:tblPr/>
              <a:tblGrid>
                <a:gridCol w="4152600"/>
              </a:tblGrid>
              <a:tr h="408960">
                <a:tc>
                  <a:txBody>
                    <a:bodyPr lIns="9360" rIns="9360"/>
                    <a:p>
                      <a:pPr algn="ctr">
                        <a:lnSpc>
                          <a:spcPct val="100000"/>
                        </a:lnSpc>
                      </a:pPr>
                      <a:r>
                        <a:rPr b="1" lang="en-US" sz="1600" spc="-1" strike="noStrike">
                          <a:solidFill>
                            <a:srgbClr val="ffffff"/>
                          </a:solidFill>
                          <a:latin typeface="Calibri"/>
                        </a:rPr>
                        <a:t>General Information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802440">
                <a:tc>
                  <a:txBody>
                    <a:bodyPr lIns="9360" rIns="9360"/>
                    <a:p>
                      <a:pPr>
                        <a:lnSpc>
                          <a:spcPct val="100000"/>
                        </a:lnSpc>
                      </a:pPr>
                      <a:r>
                        <a:rPr b="0" lang="en-US" sz="1600" spc="-1" strike="noStrike">
                          <a:solidFill>
                            <a:srgbClr val="241652"/>
                          </a:solidFill>
                          <a:latin typeface="Calibri"/>
                        </a:rPr>
                        <a:t>Section 1: Emergency Response Mission &amp; Goals</a:t>
                      </a:r>
                      <a:endParaRPr b="0" lang="en-US" sz="1600" spc="-1" strike="noStrike">
                        <a:latin typeface="Arial"/>
                      </a:endParaRPr>
                    </a:p>
                  </a:txBody>
                  <a:tcPr marL="9360" marR="93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408960">
                <a:tc>
                  <a:txBody>
                    <a:bodyPr lIns="9360" rIns="9360"/>
                    <a:p>
                      <a:pPr>
                        <a:lnSpc>
                          <a:spcPct val="100000"/>
                        </a:lnSpc>
                      </a:pPr>
                      <a:r>
                        <a:rPr b="0" lang="en-US" sz="1600" spc="-1" strike="noStrike">
                          <a:solidFill>
                            <a:srgbClr val="241652"/>
                          </a:solidFill>
                          <a:latin typeface="Calibri"/>
                        </a:rPr>
                        <a:t>Section 2: System Information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802440">
                <a:tc>
                  <a:txBody>
                    <a:bodyPr lIns="9360" rIns="9360"/>
                    <a:p>
                      <a:pPr>
                        <a:lnSpc>
                          <a:spcPct val="100000"/>
                        </a:lnSpc>
                      </a:pPr>
                      <a:r>
                        <a:rPr b="0" lang="en-US" sz="1600" spc="-1" strike="noStrike">
                          <a:solidFill>
                            <a:srgbClr val="241652"/>
                          </a:solidFill>
                          <a:latin typeface="Calibri"/>
                        </a:rPr>
                        <a:t>Section 3: Chain of Command – Lines of Authority</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408960">
                <a:tc>
                  <a:txBody>
                    <a:bodyPr lIns="9360" rIns="9360"/>
                    <a:p>
                      <a:pPr>
                        <a:lnSpc>
                          <a:spcPct val="100000"/>
                        </a:lnSpc>
                      </a:pPr>
                      <a:r>
                        <a:rPr b="0" lang="en-US" sz="1600" spc="-1" strike="noStrike">
                          <a:solidFill>
                            <a:srgbClr val="241652"/>
                          </a:solidFill>
                          <a:latin typeface="Calibri"/>
                        </a:rPr>
                        <a:t>Section 4: Events that Cause Emergencies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408960">
                <a:tc>
                  <a:txBody>
                    <a:bodyPr lIns="9360" rIns="9360"/>
                    <a:p>
                      <a:pPr>
                        <a:lnSpc>
                          <a:spcPct val="100000"/>
                        </a:lnSpc>
                      </a:pPr>
                      <a:r>
                        <a:rPr b="0" lang="en-US" sz="1600" spc="-1" strike="noStrike">
                          <a:solidFill>
                            <a:srgbClr val="241652"/>
                          </a:solidFill>
                          <a:latin typeface="Calibri"/>
                        </a:rPr>
                        <a:t>Section 5: Severity of Emergencies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408960">
                <a:tc>
                  <a:txBody>
                    <a:bodyPr lIns="9360" rIns="9360"/>
                    <a:p>
                      <a:pPr>
                        <a:lnSpc>
                          <a:spcPct val="100000"/>
                        </a:lnSpc>
                      </a:pPr>
                      <a:r>
                        <a:rPr b="0" lang="en-US" sz="1600" spc="-1" strike="noStrike">
                          <a:solidFill>
                            <a:srgbClr val="241652"/>
                          </a:solidFill>
                          <a:latin typeface="Calibri"/>
                        </a:rPr>
                        <a:t>Section 6: Emergency Notification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408960">
                <a:tc>
                  <a:txBody>
                    <a:bodyPr lIns="9360" rIns="9360"/>
                    <a:p>
                      <a:pPr>
                        <a:lnSpc>
                          <a:spcPct val="100000"/>
                        </a:lnSpc>
                      </a:pPr>
                      <a:r>
                        <a:rPr b="0" lang="en-US" sz="1600" spc="-1" strike="noStrike">
                          <a:solidFill>
                            <a:srgbClr val="241652"/>
                          </a:solidFill>
                          <a:latin typeface="Calibri"/>
                        </a:rPr>
                        <a:t>Section 8: Effective Communication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408960">
                <a:tc>
                  <a:txBody>
                    <a:bodyPr lIns="9360" rIns="9360"/>
                    <a:p>
                      <a:pPr>
                        <a:lnSpc>
                          <a:spcPct val="100000"/>
                        </a:lnSpc>
                      </a:pPr>
                      <a:r>
                        <a:rPr b="0" lang="en-US" sz="1600" spc="-1" strike="noStrike">
                          <a:solidFill>
                            <a:srgbClr val="241652"/>
                          </a:solidFill>
                          <a:latin typeface="Calibri"/>
                        </a:rPr>
                        <a:t>Section 11: Alternative Water Sources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408960">
                <a:tc>
                  <a:txBody>
                    <a:bodyPr lIns="9360" rIns="9360"/>
                    <a:p>
                      <a:pPr>
                        <a:lnSpc>
                          <a:spcPct val="100000"/>
                        </a:lnSpc>
                      </a:pPr>
                      <a:r>
                        <a:rPr b="0" lang="en-US" sz="1600" spc="-1" strike="noStrike">
                          <a:solidFill>
                            <a:srgbClr val="241652"/>
                          </a:solidFill>
                          <a:latin typeface="Calibri"/>
                        </a:rPr>
                        <a:t>Section 12: Curtailing Water Use</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graphicFrame>
        <p:nvGraphicFramePr>
          <p:cNvPr id="436" name="Table 4"/>
          <p:cNvGraphicFramePr/>
          <p:nvPr/>
        </p:nvGraphicFramePr>
        <p:xfrm>
          <a:off x="4457880" y="1905120"/>
          <a:ext cx="4457160" cy="3504600"/>
        </p:xfrm>
        <a:graphic>
          <a:graphicData uri="http://schemas.openxmlformats.org/drawingml/2006/table">
            <a:tbl>
              <a:tblPr/>
              <a:tblGrid>
                <a:gridCol w="4457520"/>
              </a:tblGrid>
              <a:tr h="583920">
                <a:tc>
                  <a:txBody>
                    <a:bodyPr lIns="9360" rIns="9360"/>
                    <a:p>
                      <a:pPr algn="ctr">
                        <a:lnSpc>
                          <a:spcPct val="100000"/>
                        </a:lnSpc>
                      </a:pPr>
                      <a:r>
                        <a:rPr b="1" lang="en-US" sz="1600" spc="-1" strike="noStrike">
                          <a:solidFill>
                            <a:srgbClr val="ffffff"/>
                          </a:solidFill>
                          <a:latin typeface="Calibri"/>
                        </a:rPr>
                        <a:t>Technical Sections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3920">
                <a:tc>
                  <a:txBody>
                    <a:bodyPr lIns="9360" rIns="9360"/>
                    <a:p>
                      <a:pPr>
                        <a:lnSpc>
                          <a:spcPct val="100000"/>
                        </a:lnSpc>
                      </a:pPr>
                      <a:r>
                        <a:rPr b="0" lang="en-US" sz="1600" spc="-1" strike="noStrike">
                          <a:solidFill>
                            <a:srgbClr val="241652"/>
                          </a:solidFill>
                          <a:latin typeface="Calibri"/>
                        </a:rPr>
                        <a:t>Section 7: Water Quality Sampling</a:t>
                      </a:r>
                      <a:endParaRPr b="0" lang="en-US" sz="1600" spc="-1" strike="noStrike">
                        <a:latin typeface="Arial"/>
                      </a:endParaRPr>
                    </a:p>
                  </a:txBody>
                  <a:tcPr marL="9360" marR="93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583920">
                <a:tc>
                  <a:txBody>
                    <a:bodyPr lIns="9360" rIns="9360"/>
                    <a:p>
                      <a:pPr>
                        <a:lnSpc>
                          <a:spcPct val="100000"/>
                        </a:lnSpc>
                      </a:pPr>
                      <a:r>
                        <a:rPr b="0" lang="en-US" sz="1600" spc="-1" strike="noStrike">
                          <a:solidFill>
                            <a:srgbClr val="241652"/>
                          </a:solidFill>
                          <a:latin typeface="Calibri"/>
                        </a:rPr>
                        <a:t>Section 9: The Vulnerability Assessment</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583920">
                <a:tc>
                  <a:txBody>
                    <a:bodyPr lIns="9360" rIns="9360"/>
                    <a:p>
                      <a:pPr>
                        <a:lnSpc>
                          <a:spcPct val="100000"/>
                        </a:lnSpc>
                      </a:pPr>
                      <a:r>
                        <a:rPr b="0" lang="en-US" sz="1600" spc="-1" strike="noStrike">
                          <a:solidFill>
                            <a:srgbClr val="241652"/>
                          </a:solidFill>
                          <a:latin typeface="Calibri"/>
                        </a:rPr>
                        <a:t>Section 10: Response Actions for Specific Events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583920">
                <a:tc>
                  <a:txBody>
                    <a:bodyPr lIns="9360" rIns="9360"/>
                    <a:p>
                      <a:pPr>
                        <a:lnSpc>
                          <a:spcPct val="100000"/>
                        </a:lnSpc>
                      </a:pPr>
                      <a:r>
                        <a:rPr b="0" lang="en-US" sz="1600" spc="-1" strike="noStrike">
                          <a:solidFill>
                            <a:srgbClr val="241652"/>
                          </a:solidFill>
                          <a:latin typeface="Calibri"/>
                        </a:rPr>
                        <a:t>Section 13: Returning to Normal Operations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585360">
                <a:tc>
                  <a:txBody>
                    <a:bodyPr lIns="9360" rIns="9360"/>
                    <a:p>
                      <a:pPr>
                        <a:lnSpc>
                          <a:spcPct val="100000"/>
                        </a:lnSpc>
                      </a:pPr>
                      <a:r>
                        <a:rPr b="0" lang="en-US" sz="1600" spc="-1" strike="noStrike">
                          <a:solidFill>
                            <a:srgbClr val="241652"/>
                          </a:solidFill>
                          <a:latin typeface="Calibri"/>
                        </a:rPr>
                        <a:t>Section 14:  Training and Rehearsals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Tree>
  </p:cSld>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228600" y="1447920"/>
            <a:ext cx="8686080" cy="493056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The Developer sometimes attempts to populate everything with content without logically processing how template items relate to their Utility, or just leaves the template sections blank.</a:t>
            </a:r>
            <a:endParaRPr b="0" lang="en-US" sz="2800" spc="-1" strike="noStrike">
              <a:latin typeface="Arial"/>
            </a:endParaRPr>
          </a:p>
        </p:txBody>
      </p:sp>
      <p:sp>
        <p:nvSpPr>
          <p:cNvPr id="438" name="CustomShape 2"/>
          <p:cNvSpPr/>
          <p:nvPr/>
        </p:nvSpPr>
        <p:spPr>
          <a:xfrm>
            <a:off x="152280" y="6858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81" dur="indefinite" restart="never" nodeType="tmRoot">
          <p:childTnLst>
            <p:seq>
              <p:cTn id="82"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CustomShape 1"/>
          <p:cNvSpPr/>
          <p:nvPr/>
        </p:nvSpPr>
        <p:spPr>
          <a:xfrm>
            <a:off x="-101520" y="685800"/>
            <a:ext cx="9016200" cy="5844960"/>
          </a:xfrm>
          <a:prstGeom prst="rect">
            <a:avLst/>
          </a:prstGeom>
          <a:noFill/>
          <a:ln>
            <a:noFill/>
          </a:ln>
        </p:spPr>
        <p:style>
          <a:lnRef idx="0"/>
          <a:fillRef idx="0"/>
          <a:effectRef idx="0"/>
          <a:fontRef idx="minor"/>
        </p:style>
        <p:txBody>
          <a:bodyPr lIns="90000" rIns="90000" tIns="45000" bIns="45000"/>
          <a:p>
            <a:pPr marL="109800">
              <a:lnSpc>
                <a:spcPct val="100000"/>
              </a:lnSpc>
              <a:spcBef>
                <a:spcPts val="479"/>
              </a:spcBef>
            </a:pPr>
            <a:r>
              <a:rPr b="0" lang="en-US" sz="2400" spc="-1" strike="noStrike">
                <a:solidFill>
                  <a:srgbClr val="241647"/>
                </a:solidFill>
                <a:latin typeface="Palatino Linotype"/>
                <a:ea typeface="DejaVu Sans"/>
              </a:rPr>
              <a:t>Section 9: The Vulnerability Assessment</a:t>
            </a:r>
            <a:endParaRPr b="0" lang="en-US" sz="2400" spc="-1" strike="noStrike">
              <a:latin typeface="Arial"/>
            </a:endParaRPr>
          </a:p>
          <a:p>
            <a:pPr marL="109800">
              <a:lnSpc>
                <a:spcPct val="100000"/>
              </a:lnSpc>
              <a:spcBef>
                <a:spcPts val="479"/>
              </a:spcBef>
            </a:pPr>
            <a:endParaRPr b="0" lang="en-US" sz="2400" spc="-1" strike="noStrike">
              <a:latin typeface="Arial"/>
            </a:endParaRPr>
          </a:p>
        </p:txBody>
      </p:sp>
      <p:sp>
        <p:nvSpPr>
          <p:cNvPr id="440" name="CustomShape 2"/>
          <p:cNvSpPr/>
          <p:nvPr/>
        </p:nvSpPr>
        <p:spPr>
          <a:xfrm>
            <a:off x="1752480" y="2438280"/>
            <a:ext cx="1904400" cy="4550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Well</a:t>
            </a:r>
            <a:endParaRPr b="0" lang="en-US" sz="2400" spc="-1" strike="noStrike">
              <a:latin typeface="Arial"/>
            </a:endParaRPr>
          </a:p>
        </p:txBody>
      </p:sp>
      <p:sp>
        <p:nvSpPr>
          <p:cNvPr id="441" name="CustomShape 3"/>
          <p:cNvSpPr/>
          <p:nvPr/>
        </p:nvSpPr>
        <p:spPr>
          <a:xfrm>
            <a:off x="1770480" y="3132720"/>
            <a:ext cx="1904400" cy="8204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Storage Tank</a:t>
            </a:r>
            <a:endParaRPr b="0" lang="en-US" sz="2400" spc="-1" strike="noStrike">
              <a:latin typeface="Arial"/>
            </a:endParaRPr>
          </a:p>
        </p:txBody>
      </p:sp>
      <p:sp>
        <p:nvSpPr>
          <p:cNvPr id="442" name="CustomShape 4"/>
          <p:cNvSpPr/>
          <p:nvPr/>
        </p:nvSpPr>
        <p:spPr>
          <a:xfrm>
            <a:off x="1752480" y="4267080"/>
            <a:ext cx="1904400" cy="8204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Peristaltic Pump</a:t>
            </a:r>
            <a:endParaRPr b="0" lang="en-US" sz="2400" spc="-1" strike="noStrike">
              <a:latin typeface="Arial"/>
            </a:endParaRPr>
          </a:p>
        </p:txBody>
      </p:sp>
      <p:sp>
        <p:nvSpPr>
          <p:cNvPr id="443" name="CustomShape 5"/>
          <p:cNvSpPr/>
          <p:nvPr/>
        </p:nvSpPr>
        <p:spPr>
          <a:xfrm>
            <a:off x="1752480" y="6172200"/>
            <a:ext cx="1904400" cy="4550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RTU</a:t>
            </a:r>
            <a:endParaRPr b="0" lang="en-US" sz="2400" spc="-1" strike="noStrike">
              <a:latin typeface="Arial"/>
            </a:endParaRPr>
          </a:p>
        </p:txBody>
      </p:sp>
      <p:sp>
        <p:nvSpPr>
          <p:cNvPr id="444" name="CustomShape 6"/>
          <p:cNvSpPr/>
          <p:nvPr/>
        </p:nvSpPr>
        <p:spPr>
          <a:xfrm>
            <a:off x="3657600" y="2325600"/>
            <a:ext cx="1904400" cy="8208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Declining Water Table</a:t>
            </a:r>
            <a:endParaRPr b="0" lang="en-US" sz="2400" spc="-1" strike="noStrike">
              <a:latin typeface="Arial"/>
            </a:endParaRPr>
          </a:p>
        </p:txBody>
      </p:sp>
      <p:sp>
        <p:nvSpPr>
          <p:cNvPr id="445" name="CustomShape 7"/>
          <p:cNvSpPr/>
          <p:nvPr/>
        </p:nvSpPr>
        <p:spPr>
          <a:xfrm>
            <a:off x="3657600" y="2971800"/>
            <a:ext cx="1904400" cy="15523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Thermal Stratification, Short Circuiting</a:t>
            </a:r>
            <a:endParaRPr b="0" lang="en-US" sz="2400" spc="-1" strike="noStrike">
              <a:latin typeface="Arial"/>
            </a:endParaRPr>
          </a:p>
        </p:txBody>
      </p:sp>
      <p:sp>
        <p:nvSpPr>
          <p:cNvPr id="446" name="CustomShape 8"/>
          <p:cNvSpPr/>
          <p:nvPr/>
        </p:nvSpPr>
        <p:spPr>
          <a:xfrm>
            <a:off x="3657600" y="3962520"/>
            <a:ext cx="1904400" cy="191772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Line &amp; Injector Clogs, Power Outages</a:t>
            </a:r>
            <a:endParaRPr b="0" lang="en-US" sz="2400" spc="-1" strike="noStrike">
              <a:latin typeface="Arial"/>
            </a:endParaRPr>
          </a:p>
        </p:txBody>
      </p:sp>
      <p:sp>
        <p:nvSpPr>
          <p:cNvPr id="447" name="CustomShape 9"/>
          <p:cNvSpPr/>
          <p:nvPr/>
        </p:nvSpPr>
        <p:spPr>
          <a:xfrm>
            <a:off x="3657600" y="5181480"/>
            <a:ext cx="1904400" cy="82080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Harborage for Vermin</a:t>
            </a:r>
            <a:endParaRPr b="0" lang="en-US" sz="2400" spc="-1" strike="noStrike">
              <a:latin typeface="Arial"/>
            </a:endParaRPr>
          </a:p>
        </p:txBody>
      </p:sp>
      <p:sp>
        <p:nvSpPr>
          <p:cNvPr id="448" name="CustomShape 10"/>
          <p:cNvSpPr/>
          <p:nvPr/>
        </p:nvSpPr>
        <p:spPr>
          <a:xfrm>
            <a:off x="1752480" y="5257800"/>
            <a:ext cx="1904400" cy="4550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Building</a:t>
            </a:r>
            <a:endParaRPr b="0" lang="en-US" sz="2400" spc="-1" strike="noStrike">
              <a:latin typeface="Arial"/>
            </a:endParaRPr>
          </a:p>
        </p:txBody>
      </p:sp>
      <p:sp>
        <p:nvSpPr>
          <p:cNvPr id="449" name="CustomShape 11"/>
          <p:cNvSpPr/>
          <p:nvPr/>
        </p:nvSpPr>
        <p:spPr>
          <a:xfrm>
            <a:off x="5486400" y="2438280"/>
            <a:ext cx="1904400" cy="8204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Emergency Well</a:t>
            </a:r>
            <a:endParaRPr b="0" lang="en-US" sz="2400" spc="-1" strike="noStrike">
              <a:latin typeface="Arial"/>
            </a:endParaRPr>
          </a:p>
        </p:txBody>
      </p:sp>
      <p:sp>
        <p:nvSpPr>
          <p:cNvPr id="450" name="CustomShape 12"/>
          <p:cNvSpPr/>
          <p:nvPr/>
        </p:nvSpPr>
        <p:spPr>
          <a:xfrm>
            <a:off x="5509800" y="3276720"/>
            <a:ext cx="1904400" cy="4550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Mixer</a:t>
            </a:r>
            <a:endParaRPr b="0" lang="en-US" sz="2400" spc="-1" strike="noStrike">
              <a:latin typeface="Arial"/>
            </a:endParaRPr>
          </a:p>
        </p:txBody>
      </p:sp>
      <p:sp>
        <p:nvSpPr>
          <p:cNvPr id="451" name="CustomShape 13"/>
          <p:cNvSpPr/>
          <p:nvPr/>
        </p:nvSpPr>
        <p:spPr>
          <a:xfrm>
            <a:off x="5486400" y="4191120"/>
            <a:ext cx="1904400" cy="4550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Regular PM</a:t>
            </a:r>
            <a:endParaRPr b="0" lang="en-US" sz="2400" spc="-1" strike="noStrike">
              <a:latin typeface="Arial"/>
            </a:endParaRPr>
          </a:p>
        </p:txBody>
      </p:sp>
      <p:sp>
        <p:nvSpPr>
          <p:cNvPr id="452" name="CustomShape 14"/>
          <p:cNvSpPr/>
          <p:nvPr/>
        </p:nvSpPr>
        <p:spPr>
          <a:xfrm>
            <a:off x="5486400" y="5257800"/>
            <a:ext cx="1904400" cy="82044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Housekeeping</a:t>
            </a:r>
            <a:endParaRPr b="0" lang="en-US" sz="2400" spc="-1" strike="noStrike">
              <a:latin typeface="Arial"/>
            </a:endParaRPr>
          </a:p>
        </p:txBody>
      </p:sp>
      <p:sp>
        <p:nvSpPr>
          <p:cNvPr id="453" name="CustomShape 15"/>
          <p:cNvSpPr/>
          <p:nvPr/>
        </p:nvSpPr>
        <p:spPr>
          <a:xfrm>
            <a:off x="7238880" y="2286000"/>
            <a:ext cx="1980360" cy="15519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Physical Barriers, Inspect Daily</a:t>
            </a:r>
            <a:endParaRPr b="0" lang="en-US" sz="2400" spc="-1" strike="noStrike">
              <a:latin typeface="Arial"/>
            </a:endParaRPr>
          </a:p>
        </p:txBody>
      </p:sp>
      <p:sp>
        <p:nvSpPr>
          <p:cNvPr id="454" name="CustomShape 16"/>
          <p:cNvSpPr/>
          <p:nvPr/>
        </p:nvSpPr>
        <p:spPr>
          <a:xfrm>
            <a:off x="7247880" y="3097080"/>
            <a:ext cx="1980360" cy="15519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Physical Barriers, Inspect Daily</a:t>
            </a:r>
            <a:endParaRPr b="0" lang="en-US" sz="2400" spc="-1" strike="noStrike">
              <a:latin typeface="Arial"/>
            </a:endParaRPr>
          </a:p>
        </p:txBody>
      </p:sp>
      <p:sp>
        <p:nvSpPr>
          <p:cNvPr id="455" name="CustomShape 17"/>
          <p:cNvSpPr/>
          <p:nvPr/>
        </p:nvSpPr>
        <p:spPr>
          <a:xfrm>
            <a:off x="7277040" y="4095000"/>
            <a:ext cx="1980360" cy="15519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ffffff"/>
                </a:solidFill>
                <a:latin typeface="Palatino Linotype"/>
                <a:ea typeface="DejaVu Sans"/>
              </a:rPr>
              <a:t>Physical Barriers, Inspect Daily</a:t>
            </a:r>
            <a:endParaRPr b="0" lang="en-US" sz="2400" spc="-1" strike="noStrike">
              <a:latin typeface="Arial"/>
            </a:endParaRPr>
          </a:p>
        </p:txBody>
      </p:sp>
      <p:graphicFrame>
        <p:nvGraphicFramePr>
          <p:cNvPr id="456" name="Table 18"/>
          <p:cNvGraphicFramePr/>
          <p:nvPr/>
        </p:nvGraphicFramePr>
        <p:xfrm>
          <a:off x="190440" y="1325880"/>
          <a:ext cx="8838360" cy="4665240"/>
        </p:xfrm>
        <a:graphic>
          <a:graphicData uri="http://schemas.openxmlformats.org/drawingml/2006/table">
            <a:tbl>
              <a:tblPr/>
              <a:tblGrid>
                <a:gridCol w="1767600"/>
                <a:gridCol w="1767600"/>
                <a:gridCol w="1767600"/>
                <a:gridCol w="1767600"/>
                <a:gridCol w="1768320"/>
              </a:tblGrid>
              <a:tr h="640440">
                <a:tc>
                  <a:txBody>
                    <a:bodyPr/>
                    <a:p>
                      <a:pPr>
                        <a:lnSpc>
                          <a:spcPct val="100000"/>
                        </a:lnSpc>
                      </a:pPr>
                      <a:r>
                        <a:rPr b="1" lang="en-US" sz="1800" spc="-1" strike="noStrike">
                          <a:solidFill>
                            <a:srgbClr val="4c6c80"/>
                          </a:solidFill>
                          <a:latin typeface="Calibri"/>
                        </a:rPr>
                        <a:t>System Component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a:p>
                      <a:pPr>
                        <a:lnSpc>
                          <a:spcPct val="100000"/>
                        </a:lnSpc>
                      </a:pPr>
                      <a:r>
                        <a:rPr b="1" lang="en-US" sz="1800" spc="-1" strike="noStrike">
                          <a:solidFill>
                            <a:srgbClr val="4c6c80"/>
                          </a:solidFill>
                          <a:latin typeface="Calibri"/>
                        </a:rPr>
                        <a:t>Description and Condition</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a:p>
                      <a:pPr>
                        <a:lnSpc>
                          <a:spcPct val="100000"/>
                        </a:lnSpc>
                      </a:pPr>
                      <a:r>
                        <a:rPr b="1" lang="en-US" sz="1800" spc="-1" strike="noStrike">
                          <a:solidFill>
                            <a:srgbClr val="4c6c80"/>
                          </a:solidFill>
                          <a:latin typeface="Calibri"/>
                        </a:rPr>
                        <a:t>Vulnerability</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a:p>
                      <a:pPr>
                        <a:lnSpc>
                          <a:spcPct val="100000"/>
                        </a:lnSpc>
                      </a:pPr>
                      <a:r>
                        <a:rPr b="1" lang="en-US" sz="1800" spc="-1" strike="noStrike">
                          <a:solidFill>
                            <a:srgbClr val="4c6c80"/>
                          </a:solidFill>
                          <a:latin typeface="Calibri"/>
                        </a:rPr>
                        <a:t>Improvements or mitigations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a:p>
                      <a:pPr>
                        <a:lnSpc>
                          <a:spcPct val="100000"/>
                        </a:lnSpc>
                      </a:pPr>
                      <a:r>
                        <a:rPr b="1" lang="en-US" sz="1800" spc="-1" strike="noStrike">
                          <a:solidFill>
                            <a:srgbClr val="4c6c80"/>
                          </a:solidFill>
                          <a:latin typeface="Calibri"/>
                        </a:rPr>
                        <a:t>Security improvements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640440">
                <a:tc>
                  <a:txBody>
                    <a:bodyPr/>
                    <a:p>
                      <a:pPr>
                        <a:lnSpc>
                          <a:spcPct val="100000"/>
                        </a:lnSpc>
                      </a:pPr>
                      <a:r>
                        <a:rPr b="0" lang="en-US" sz="1800" spc="-1" strike="noStrike">
                          <a:solidFill>
                            <a:srgbClr val="241652"/>
                          </a:solidFill>
                          <a:latin typeface="Calibri"/>
                        </a:rPr>
                        <a:t>Source</a:t>
                      </a:r>
                      <a:endParaRPr b="0" lang="en-US"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Well</a:t>
                      </a:r>
                      <a:endParaRPr b="0" lang="en-US"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Declining Water Table</a:t>
                      </a:r>
                      <a:endParaRPr b="0" lang="en-US"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Emergency Well</a:t>
                      </a:r>
                      <a:endParaRPr b="0" lang="en-US"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Physical Barrier, Inspect Daily</a:t>
                      </a:r>
                      <a:endParaRPr b="0" lang="en-US" sz="1800" spc="-1" strike="noStrike">
                        <a:latin typeface="Arial"/>
                      </a:endParaRPr>
                    </a:p>
                  </a:txBody>
                  <a:tcPr marL="91440" marR="9144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914760">
                <a:tc>
                  <a:txBody>
                    <a:bodyPr/>
                    <a:p>
                      <a:pPr>
                        <a:lnSpc>
                          <a:spcPct val="100000"/>
                        </a:lnSpc>
                      </a:pPr>
                      <a:r>
                        <a:rPr b="0" lang="en-US" sz="1800" spc="-1" strike="noStrike">
                          <a:solidFill>
                            <a:srgbClr val="241652"/>
                          </a:solidFill>
                          <a:latin typeface="Calibri"/>
                        </a:rPr>
                        <a:t>Storage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Storage Tank</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Thermal Stratification, Short Circuiting</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Mixer</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Physical Barrier, Inspect Daily</a:t>
                      </a:r>
                      <a:endParaRPr b="0" lang="en-US" sz="1800" spc="-1" strike="noStrike">
                        <a:latin typeface="Arial"/>
                      </a:endParaRPr>
                    </a:p>
                    <a:p>
                      <a:pPr>
                        <a:lnSpc>
                          <a:spcPct val="100000"/>
                        </a:lnSpc>
                      </a:pP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914760">
                <a:tc>
                  <a:txBody>
                    <a:bodyPr/>
                    <a:p>
                      <a:pPr>
                        <a:lnSpc>
                          <a:spcPct val="100000"/>
                        </a:lnSpc>
                      </a:pPr>
                      <a:r>
                        <a:rPr b="0" lang="en-US" sz="1800" spc="-1" strike="noStrike">
                          <a:solidFill>
                            <a:srgbClr val="241652"/>
                          </a:solidFill>
                          <a:latin typeface="Calibri"/>
                        </a:rPr>
                        <a:t>Treatment</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Peristaltic Pump</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Line and Injector Clogs, Power Outage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Regular PM</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Physical Barrier, Inspect Daily</a:t>
                      </a:r>
                      <a:endParaRPr b="0" lang="en-US" sz="1800" spc="-1" strike="noStrike">
                        <a:latin typeface="Arial"/>
                      </a:endParaRPr>
                    </a:p>
                    <a:p>
                      <a:pPr>
                        <a:lnSpc>
                          <a:spcPct val="100000"/>
                        </a:lnSpc>
                      </a:pP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640440">
                <a:tc>
                  <a:txBody>
                    <a:bodyPr/>
                    <a:p>
                      <a:pPr>
                        <a:lnSpc>
                          <a:spcPct val="100000"/>
                        </a:lnSpc>
                      </a:pPr>
                      <a:r>
                        <a:rPr b="0" lang="en-US" sz="1800" spc="-1" strike="noStrike">
                          <a:solidFill>
                            <a:srgbClr val="241652"/>
                          </a:solidFill>
                          <a:latin typeface="Calibri"/>
                        </a:rPr>
                        <a:t>Pump House</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Building</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Pest infestation </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Housekeeping</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a:p>
                      <a:pPr>
                        <a:lnSpc>
                          <a:spcPct val="100000"/>
                        </a:lnSpc>
                      </a:pPr>
                      <a:r>
                        <a:rPr b="0" lang="en-US" sz="1800" spc="-1" strike="noStrike">
                          <a:solidFill>
                            <a:srgbClr val="241652"/>
                          </a:solidFill>
                          <a:latin typeface="Calibri"/>
                        </a:rPr>
                        <a:t>Physical Barrier, Inspect Daily</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914760">
                <a:tc>
                  <a:txBody>
                    <a:bodyPr/>
                    <a:p>
                      <a:pPr>
                        <a:lnSpc>
                          <a:spcPct val="100000"/>
                        </a:lnSpc>
                      </a:pPr>
                      <a:r>
                        <a:rPr b="0" lang="en-US" sz="1800" spc="-1" strike="noStrike">
                          <a:solidFill>
                            <a:srgbClr val="241652"/>
                          </a:solidFill>
                          <a:latin typeface="Calibri"/>
                        </a:rPr>
                        <a:t>Computer and Telemetry system</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RTU</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Wet Connections</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Regular PM</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a:p>
                      <a:pPr>
                        <a:lnSpc>
                          <a:spcPct val="100000"/>
                        </a:lnSpc>
                      </a:pPr>
                      <a:r>
                        <a:rPr b="0" lang="en-US" sz="1800" spc="-1" strike="noStrike">
                          <a:solidFill>
                            <a:srgbClr val="241652"/>
                          </a:solidFill>
                          <a:latin typeface="Calibri"/>
                        </a:rPr>
                        <a:t>Physical Barrier, Inspect Daily</a:t>
                      </a:r>
                      <a:endParaRPr b="0" lang="en-US" sz="1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Tree>
  </p:cSld>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440">
                                            <p:txEl>
                                              <p:pRg st="0" end="5"/>
                                            </p:txEl>
                                          </p:spTgt>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441">
                                            <p:txEl>
                                              <p:pRg st="0" end="13"/>
                                            </p:txEl>
                                          </p:spTgt>
                                        </p:tgtEl>
                                        <p:attrNameLst>
                                          <p:attrName>style.visibility</p:attrName>
                                        </p:attrNameLst>
                                      </p:cBhvr>
                                      <p:to>
                                        <p:strVal val="visible"/>
                                      </p:to>
                                    </p:set>
                                  </p:childTnLst>
                                </p:cTn>
                              </p:par>
                              <p:par>
                                <p:cTn id="91" nodeType="withEffect" fill="hold" presetClass="entr" presetID="1">
                                  <p:stCondLst>
                                    <p:cond delay="0"/>
                                  </p:stCondLst>
                                  <p:childTnLst>
                                    <p:set>
                                      <p:cBhvr>
                                        <p:cTn id="92" dur="1" fill="hold">
                                          <p:stCondLst>
                                            <p:cond delay="0"/>
                                          </p:stCondLst>
                                        </p:cTn>
                                        <p:tgtEl>
                                          <p:spTgt spid="442">
                                            <p:txEl>
                                              <p:pRg st="0" end="17"/>
                                            </p:txEl>
                                          </p:spTgt>
                                        </p:tgtEl>
                                        <p:attrNameLst>
                                          <p:attrName>style.visibility</p:attrName>
                                        </p:attrNameLst>
                                      </p:cBhvr>
                                      <p:to>
                                        <p:strVal val="visible"/>
                                      </p:to>
                                    </p:set>
                                  </p:childTnLst>
                                </p:cTn>
                              </p:par>
                              <p:par>
                                <p:cTn id="93" nodeType="withEffect" fill="hold" presetClass="entr" presetID="1">
                                  <p:stCondLst>
                                    <p:cond delay="0"/>
                                  </p:stCondLst>
                                  <p:childTnLst>
                                    <p:set>
                                      <p:cBhvr>
                                        <p:cTn id="94" dur="1" fill="hold">
                                          <p:stCondLst>
                                            <p:cond delay="0"/>
                                          </p:stCondLst>
                                        </p:cTn>
                                        <p:tgtEl>
                                          <p:spTgt spid="443">
                                            <p:txEl>
                                              <p:pRg st="0" end="4"/>
                                            </p:txEl>
                                          </p:spTgt>
                                        </p:tgtEl>
                                        <p:attrNameLst>
                                          <p:attrName>style.visibility</p:attrName>
                                        </p:attrNameLst>
                                      </p:cBhvr>
                                      <p:to>
                                        <p:strVal val="visible"/>
                                      </p:to>
                                    </p:set>
                                  </p:childTnLst>
                                </p:cTn>
                              </p:par>
                              <p:par>
                                <p:cTn id="95" nodeType="withEffect" fill="hold" presetClass="entr" presetID="1">
                                  <p:stCondLst>
                                    <p:cond delay="0"/>
                                  </p:stCondLst>
                                  <p:childTnLst>
                                    <p:set>
                                      <p:cBhvr>
                                        <p:cTn id="96" dur="1" fill="hold">
                                          <p:stCondLst>
                                            <p:cond delay="0"/>
                                          </p:stCondLst>
                                        </p:cTn>
                                        <p:tgtEl>
                                          <p:spTgt spid="448">
                                            <p:txEl>
                                              <p:pRg st="0"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1">
                                  <p:stCondLst>
                                    <p:cond delay="0"/>
                                  </p:stCondLst>
                                  <p:childTnLst>
                                    <p:set>
                                      <p:cBhvr>
                                        <p:cTn id="100" dur="1" fill="hold">
                                          <p:stCondLst>
                                            <p:cond delay="0"/>
                                          </p:stCondLst>
                                        </p:cTn>
                                        <p:tgtEl>
                                          <p:spTgt spid="444">
                                            <p:txEl>
                                              <p:pRg st="0" end="22"/>
                                            </p:txEl>
                                          </p:spTgt>
                                        </p:tgtEl>
                                        <p:attrNameLst>
                                          <p:attrName>style.visibility</p:attrName>
                                        </p:attrNameLst>
                                      </p:cBhvr>
                                      <p:to>
                                        <p:strVal val="visible"/>
                                      </p:to>
                                    </p:set>
                                  </p:childTnLst>
                                </p:cTn>
                              </p:par>
                              <p:par>
                                <p:cTn id="101" nodeType="withEffect" fill="hold" presetClass="entr" presetID="1">
                                  <p:stCondLst>
                                    <p:cond delay="0"/>
                                  </p:stCondLst>
                                  <p:childTnLst>
                                    <p:set>
                                      <p:cBhvr>
                                        <p:cTn id="102" dur="1" fill="hold">
                                          <p:stCondLst>
                                            <p:cond delay="0"/>
                                          </p:stCondLst>
                                        </p:cTn>
                                        <p:tgtEl>
                                          <p:spTgt spid="445">
                                            <p:txEl>
                                              <p:pRg st="0" end="41"/>
                                            </p:txEl>
                                          </p:spTgt>
                                        </p:tgtEl>
                                        <p:attrNameLst>
                                          <p:attrName>style.visibility</p:attrName>
                                        </p:attrNameLst>
                                      </p:cBhvr>
                                      <p:to>
                                        <p:strVal val="visible"/>
                                      </p:to>
                                    </p:set>
                                  </p:childTnLst>
                                </p:cTn>
                              </p:par>
                              <p:par>
                                <p:cTn id="103" nodeType="withEffect" fill="hold" presetClass="entr" presetID="1">
                                  <p:stCondLst>
                                    <p:cond delay="0"/>
                                  </p:stCondLst>
                                  <p:childTnLst>
                                    <p:set>
                                      <p:cBhvr>
                                        <p:cTn id="104" dur="1" fill="hold">
                                          <p:stCondLst>
                                            <p:cond delay="0"/>
                                          </p:stCondLst>
                                        </p:cTn>
                                        <p:tgtEl>
                                          <p:spTgt spid="446">
                                            <p:txEl>
                                              <p:pRg st="0" end="37"/>
                                            </p:txEl>
                                          </p:spTgt>
                                        </p:tgtEl>
                                        <p:attrNameLst>
                                          <p:attrName>style.visibility</p:attrName>
                                        </p:attrNameLst>
                                      </p:cBhvr>
                                      <p:to>
                                        <p:strVal val="visible"/>
                                      </p:to>
                                    </p:set>
                                  </p:childTnLst>
                                </p:cTn>
                              </p:par>
                              <p:par>
                                <p:cTn id="105" nodeType="withEffect" fill="hold" presetClass="entr" presetID="1">
                                  <p:stCondLst>
                                    <p:cond delay="0"/>
                                  </p:stCondLst>
                                  <p:childTnLst>
                                    <p:set>
                                      <p:cBhvr>
                                        <p:cTn id="106" dur="1" fill="hold">
                                          <p:stCondLst>
                                            <p:cond delay="0"/>
                                          </p:stCondLst>
                                        </p:cTn>
                                        <p:tgtEl>
                                          <p:spTgt spid="447">
                                            <p:txEl>
                                              <p:pRg st="0" end="2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449">
                                            <p:txEl>
                                              <p:pRg st="0" end="15"/>
                                            </p:txEl>
                                          </p:spTgt>
                                        </p:tgtEl>
                                        <p:attrNameLst>
                                          <p:attrName>style.visibility</p:attrName>
                                        </p:attrNameLst>
                                      </p:cBhvr>
                                      <p:to>
                                        <p:strVal val="visible"/>
                                      </p:to>
                                    </p:set>
                                  </p:childTnLst>
                                </p:cTn>
                              </p:par>
                              <p:par>
                                <p:cTn id="111" nodeType="withEffect" fill="hold" presetClass="entr" presetID="1">
                                  <p:stCondLst>
                                    <p:cond delay="0"/>
                                  </p:stCondLst>
                                  <p:childTnLst>
                                    <p:set>
                                      <p:cBhvr>
                                        <p:cTn id="112" dur="1" fill="hold">
                                          <p:stCondLst>
                                            <p:cond delay="0"/>
                                          </p:stCondLst>
                                        </p:cTn>
                                        <p:tgtEl>
                                          <p:spTgt spid="450">
                                            <p:txEl>
                                              <p:pRg st="0" end="6"/>
                                            </p:txEl>
                                          </p:spTgt>
                                        </p:tgtEl>
                                        <p:attrNameLst>
                                          <p:attrName>style.visibility</p:attrName>
                                        </p:attrNameLst>
                                      </p:cBhvr>
                                      <p:to>
                                        <p:strVal val="visible"/>
                                      </p:to>
                                    </p:set>
                                  </p:childTnLst>
                                </p:cTn>
                              </p:par>
                              <p:par>
                                <p:cTn id="113" nodeType="withEffect" fill="hold" presetClass="entr" presetID="1">
                                  <p:stCondLst>
                                    <p:cond delay="0"/>
                                  </p:stCondLst>
                                  <p:childTnLst>
                                    <p:set>
                                      <p:cBhvr>
                                        <p:cTn id="114" dur="1" fill="hold">
                                          <p:stCondLst>
                                            <p:cond delay="0"/>
                                          </p:stCondLst>
                                        </p:cTn>
                                        <p:tgtEl>
                                          <p:spTgt spid="451">
                                            <p:txEl>
                                              <p:pRg st="0" end="11"/>
                                            </p:txEl>
                                          </p:spTgt>
                                        </p:tgtEl>
                                        <p:attrNameLst>
                                          <p:attrName>style.visibility</p:attrName>
                                        </p:attrNameLst>
                                      </p:cBhvr>
                                      <p:to>
                                        <p:strVal val="visible"/>
                                      </p:to>
                                    </p:set>
                                  </p:childTnLst>
                                </p:cTn>
                              </p:par>
                              <p:par>
                                <p:cTn id="115" nodeType="withEffect" fill="hold" presetClass="entr" presetID="1">
                                  <p:stCondLst>
                                    <p:cond delay="0"/>
                                  </p:stCondLst>
                                  <p:childTnLst>
                                    <p:set>
                                      <p:cBhvr>
                                        <p:cTn id="116" dur="1" fill="hold">
                                          <p:stCondLst>
                                            <p:cond delay="0"/>
                                          </p:stCondLst>
                                        </p:cTn>
                                        <p:tgtEl>
                                          <p:spTgt spid="452">
                                            <p:txEl>
                                              <p:pRg st="0" end="13"/>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nodeType="clickEffect" fill="hold" presetClass="entr" presetID="1">
                                  <p:stCondLst>
                                    <p:cond delay="0"/>
                                  </p:stCondLst>
                                  <p:childTnLst>
                                    <p:set>
                                      <p:cBhvr>
                                        <p:cTn id="120" dur="1" fill="hold">
                                          <p:stCondLst>
                                            <p:cond delay="0"/>
                                          </p:stCondLst>
                                        </p:cTn>
                                        <p:tgtEl>
                                          <p:spTgt spid="453">
                                            <p:txEl>
                                              <p:pRg st="0" end="33"/>
                                            </p:txEl>
                                          </p:spTgt>
                                        </p:tgtEl>
                                        <p:attrNameLst>
                                          <p:attrName>style.visibility</p:attrName>
                                        </p:attrNameLst>
                                      </p:cBhvr>
                                      <p:to>
                                        <p:strVal val="visible"/>
                                      </p:to>
                                    </p:set>
                                  </p:childTnLst>
                                </p:cTn>
                              </p:par>
                              <p:par>
                                <p:cTn id="121" nodeType="withEffect" fill="hold" presetClass="entr" presetID="1">
                                  <p:stCondLst>
                                    <p:cond delay="0"/>
                                  </p:stCondLst>
                                  <p:childTnLst>
                                    <p:set>
                                      <p:cBhvr>
                                        <p:cTn id="122" dur="1" fill="hold">
                                          <p:stCondLst>
                                            <p:cond delay="0"/>
                                          </p:stCondLst>
                                        </p:cTn>
                                        <p:tgtEl>
                                          <p:spTgt spid="454">
                                            <p:txEl>
                                              <p:pRg st="0" end="33"/>
                                            </p:txEl>
                                          </p:spTgt>
                                        </p:tgtEl>
                                        <p:attrNameLst>
                                          <p:attrName>style.visibility</p:attrName>
                                        </p:attrNameLst>
                                      </p:cBhvr>
                                      <p:to>
                                        <p:strVal val="visible"/>
                                      </p:to>
                                    </p:set>
                                  </p:childTnLst>
                                </p:cTn>
                              </p:par>
                              <p:par>
                                <p:cTn id="123" nodeType="withEffect" fill="hold" presetClass="entr" presetID="1">
                                  <p:stCondLst>
                                    <p:cond delay="0"/>
                                  </p:stCondLst>
                                  <p:childTnLst>
                                    <p:set>
                                      <p:cBhvr>
                                        <p:cTn id="124" dur="1" fill="hold">
                                          <p:stCondLst>
                                            <p:cond delay="0"/>
                                          </p:stCondLst>
                                        </p:cTn>
                                        <p:tgtEl>
                                          <p:spTgt spid="455">
                                            <p:txEl>
                                              <p:pRg st="0" end="3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0" y="518760"/>
            <a:ext cx="9143280" cy="53280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2800" spc="-1" strike="noStrike">
                <a:solidFill>
                  <a:srgbClr val="241647"/>
                </a:solidFill>
                <a:latin typeface="Calibri"/>
                <a:ea typeface="DejaVu Sans"/>
              </a:rPr>
              <a:t>Common Development Issues &amp; Solutions</a:t>
            </a:r>
            <a:endParaRPr b="0" lang="en-US" sz="2800" spc="-1" strike="noStrike">
              <a:latin typeface="Arial"/>
            </a:endParaRPr>
          </a:p>
        </p:txBody>
      </p:sp>
      <p:sp>
        <p:nvSpPr>
          <p:cNvPr id="458" name="CustomShape 2"/>
          <p:cNvSpPr/>
          <p:nvPr/>
        </p:nvSpPr>
        <p:spPr>
          <a:xfrm>
            <a:off x="222480" y="533520"/>
            <a:ext cx="8914680" cy="82080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endParaRPr b="0" lang="en-US" sz="1800" spc="-1" strike="noStrike">
              <a:latin typeface="Arial"/>
            </a:endParaRPr>
          </a:p>
        </p:txBody>
      </p:sp>
      <p:graphicFrame>
        <p:nvGraphicFramePr>
          <p:cNvPr id="459" name="Table 3"/>
          <p:cNvGraphicFramePr/>
          <p:nvPr/>
        </p:nvGraphicFramePr>
        <p:xfrm>
          <a:off x="216360" y="1109160"/>
          <a:ext cx="8698320" cy="5062320"/>
        </p:xfrm>
        <a:graphic>
          <a:graphicData uri="http://schemas.openxmlformats.org/drawingml/2006/table">
            <a:tbl>
              <a:tblPr/>
              <a:tblGrid>
                <a:gridCol w="1747440"/>
                <a:gridCol w="1747440"/>
                <a:gridCol w="1510560"/>
                <a:gridCol w="1984680"/>
                <a:gridCol w="1708560"/>
              </a:tblGrid>
              <a:tr h="1130400">
                <a:tc>
                  <a:txBody>
                    <a:bodyPr lIns="68400" rIns="68400"/>
                    <a:p>
                      <a:pPr>
                        <a:lnSpc>
                          <a:spcPct val="120000"/>
                        </a:lnSpc>
                        <a:spcAft>
                          <a:spcPts val="1001"/>
                        </a:spcAft>
                      </a:pPr>
                      <a:r>
                        <a:rPr b="1" lang="en-US" sz="1600" spc="-1" strike="noStrike">
                          <a:solidFill>
                            <a:srgbClr val="4c6c80"/>
                          </a:solidFill>
                          <a:latin typeface="Calibri"/>
                        </a:rPr>
                        <a:t>Alternative </a:t>
                      </a:r>
                      <a:endParaRPr b="0" lang="en-US" sz="1600" spc="-1" strike="noStrike">
                        <a:latin typeface="Arial"/>
                      </a:endParaRPr>
                    </a:p>
                    <a:p>
                      <a:pPr>
                        <a:lnSpc>
                          <a:spcPct val="120000"/>
                        </a:lnSpc>
                        <a:spcAft>
                          <a:spcPts val="1001"/>
                        </a:spcAft>
                      </a:pPr>
                      <a:r>
                        <a:rPr b="1" lang="en-US" sz="1600" spc="-1" strike="noStrike">
                          <a:solidFill>
                            <a:srgbClr val="4c6c80"/>
                          </a:solidFill>
                          <a:latin typeface="Calibri"/>
                        </a:rPr>
                        <a:t>sources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nSpc>
                          <a:spcPct val="120000"/>
                        </a:lnSpc>
                        <a:spcAft>
                          <a:spcPts val="1001"/>
                        </a:spcAft>
                      </a:pPr>
                      <a:r>
                        <a:rPr b="1" lang="en-US" sz="1600" spc="-1" strike="noStrike">
                          <a:solidFill>
                            <a:srgbClr val="4c6c80"/>
                          </a:solidFill>
                          <a:latin typeface="Calibri"/>
                        </a:rPr>
                        <a:t>Names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nSpc>
                          <a:spcPct val="120000"/>
                        </a:lnSpc>
                        <a:spcAft>
                          <a:spcPts val="1001"/>
                        </a:spcAft>
                      </a:pPr>
                      <a:r>
                        <a:rPr b="1" lang="en-US" sz="1600" spc="-1" strike="noStrike">
                          <a:solidFill>
                            <a:srgbClr val="4c6c80"/>
                          </a:solidFill>
                          <a:latin typeface="Calibri"/>
                        </a:rPr>
                        <a:t>Phone</a:t>
                      </a:r>
                      <a:endParaRPr b="0" lang="en-US" sz="1600" spc="-1" strike="noStrike">
                        <a:latin typeface="Arial"/>
                      </a:endParaRPr>
                    </a:p>
                    <a:p>
                      <a:pPr>
                        <a:lnSpc>
                          <a:spcPct val="120000"/>
                        </a:lnSpc>
                        <a:spcAft>
                          <a:spcPts val="1001"/>
                        </a:spcAft>
                      </a:pPr>
                      <a:r>
                        <a:rPr b="1" lang="en-US" sz="1600" spc="-1" strike="noStrike">
                          <a:solidFill>
                            <a:srgbClr val="4c6c80"/>
                          </a:solidFill>
                          <a:latin typeface="Calibri"/>
                        </a:rPr>
                        <a:t> </a:t>
                      </a:r>
                      <a:endParaRPr b="0" lang="en-US" sz="1600" spc="-1" strike="noStrike">
                        <a:latin typeface="Arial"/>
                      </a:endParaRPr>
                    </a:p>
                    <a:p>
                      <a:pPr>
                        <a:lnSpc>
                          <a:spcPct val="120000"/>
                        </a:lnSpc>
                        <a:spcAft>
                          <a:spcPts val="1001"/>
                        </a:spcAft>
                      </a:pPr>
                      <a:r>
                        <a:rPr b="1" lang="en-US" sz="1600" spc="-1" strike="noStrike">
                          <a:solidFill>
                            <a:srgbClr val="4c6c80"/>
                          </a:solidFill>
                          <a:latin typeface="Calibri"/>
                        </a:rPr>
                        <a:t>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nSpc>
                          <a:spcPct val="120000"/>
                        </a:lnSpc>
                        <a:spcAft>
                          <a:spcPts val="1001"/>
                        </a:spcAft>
                      </a:pPr>
                      <a:r>
                        <a:rPr b="1" lang="en-US" sz="1600" spc="-1" strike="noStrike">
                          <a:solidFill>
                            <a:srgbClr val="4c6c80"/>
                          </a:solidFill>
                          <a:latin typeface="Calibri"/>
                        </a:rPr>
                        <a:t>Availability</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nSpc>
                          <a:spcPct val="120000"/>
                        </a:lnSpc>
                        <a:spcAft>
                          <a:spcPts val="1001"/>
                        </a:spcAft>
                      </a:pPr>
                      <a:r>
                        <a:rPr b="1" lang="en-US" sz="1600" spc="-1" strike="noStrike">
                          <a:solidFill>
                            <a:srgbClr val="4c6c80"/>
                          </a:solidFill>
                          <a:latin typeface="Calibri"/>
                        </a:rPr>
                        <a:t>Is the water </a:t>
                      </a:r>
                      <a:endParaRPr b="0" lang="en-US" sz="1600" spc="-1" strike="noStrike">
                        <a:latin typeface="Arial"/>
                      </a:endParaRPr>
                    </a:p>
                    <a:p>
                      <a:pPr>
                        <a:lnSpc>
                          <a:spcPct val="120000"/>
                        </a:lnSpc>
                        <a:spcAft>
                          <a:spcPts val="1001"/>
                        </a:spcAft>
                      </a:pPr>
                      <a:r>
                        <a:rPr b="1" lang="en-US" sz="1600" spc="-1" strike="noStrike">
                          <a:solidFill>
                            <a:srgbClr val="4c6c80"/>
                          </a:solidFill>
                          <a:latin typeface="Calibri"/>
                        </a:rPr>
                        <a:t>Safe for drinking?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r>
              <a:tr h="1612440">
                <a:tc>
                  <a:txBody>
                    <a:bodyPr lIns="68400" rIns="68400"/>
                    <a:p>
                      <a:pPr>
                        <a:lnSpc>
                          <a:spcPct val="120000"/>
                        </a:lnSpc>
                        <a:spcAft>
                          <a:spcPts val="1001"/>
                        </a:spcAft>
                      </a:pPr>
                      <a:r>
                        <a:rPr b="0" lang="en-US" sz="1600" spc="-1" strike="noStrike">
                          <a:solidFill>
                            <a:srgbClr val="241652"/>
                          </a:solidFill>
                          <a:latin typeface="Calibri"/>
                        </a:rPr>
                        <a:t>Walmart</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7555 N Mesa St, El Paso, TX 79912</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lIns="68400" rIns="68400"/>
                    <a:p>
                      <a:pPr>
                        <a:lnSpc>
                          <a:spcPct val="120000"/>
                        </a:lnSpc>
                        <a:spcAft>
                          <a:spcPts val="1001"/>
                        </a:spcAft>
                      </a:pPr>
                      <a:r>
                        <a:rPr b="0" lang="en-US" sz="1600" spc="-1" strike="noStrike">
                          <a:solidFill>
                            <a:srgbClr val="241652"/>
                          </a:solidFill>
                          <a:latin typeface="Calibri"/>
                        </a:rPr>
                        <a:t>Bottled Water </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(various brands)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lIns="68400" rIns="68400"/>
                    <a:p>
                      <a:pPr>
                        <a:lnSpc>
                          <a:spcPct val="120000"/>
                        </a:lnSpc>
                        <a:spcAft>
                          <a:spcPts val="1001"/>
                        </a:spcAft>
                      </a:pPr>
                      <a:r>
                        <a:rPr b="0" lang="en-US" sz="1600" spc="-1" strike="noStrike">
                          <a:solidFill>
                            <a:srgbClr val="241652"/>
                          </a:solidFill>
                          <a:latin typeface="Calibri"/>
                        </a:rPr>
                        <a:t>(915) 833-1335</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lIns="68400" rIns="68400"/>
                    <a:p>
                      <a:pPr marL="117360" indent="-116640">
                        <a:lnSpc>
                          <a:spcPct val="120000"/>
                        </a:lnSpc>
                        <a:spcAft>
                          <a:spcPts val="1001"/>
                        </a:spcAft>
                        <a:buClr>
                          <a:srgbClr val="241652"/>
                        </a:buClr>
                        <a:buFont typeface="Arial"/>
                        <a:buChar char="•"/>
                      </a:pPr>
                      <a:r>
                        <a:rPr b="0" lang="en-US" sz="1600" spc="-1" strike="noStrike">
                          <a:solidFill>
                            <a:srgbClr val="241652"/>
                          </a:solidFill>
                          <a:latin typeface="Calibri"/>
                        </a:rPr>
                        <a:t>Up to 1,000-gal (1-gal jugs)</a:t>
                      </a:r>
                      <a:endParaRPr b="0" lang="en-US" sz="1600" spc="-1" strike="noStrike">
                        <a:latin typeface="Arial"/>
                      </a:endParaRPr>
                    </a:p>
                    <a:p>
                      <a:pPr marL="117360" indent="-116640">
                        <a:lnSpc>
                          <a:spcPct val="120000"/>
                        </a:lnSpc>
                        <a:spcAft>
                          <a:spcPts val="1001"/>
                        </a:spcAft>
                        <a:buClr>
                          <a:srgbClr val="241652"/>
                        </a:buClr>
                        <a:buFont typeface="Arial"/>
                        <a:buChar char="•"/>
                      </a:pPr>
                      <a:r>
                        <a:rPr b="0" lang="en-US" sz="1600" spc="-1" strike="noStrike">
                          <a:solidFill>
                            <a:srgbClr val="241652"/>
                          </a:solidFill>
                          <a:latin typeface="Calibri"/>
                        </a:rPr>
                        <a:t>Available within 24-hrs, every 2-4 days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c>
                  <a:txBody>
                    <a:bodyPr lIns="68400" rIns="68400"/>
                    <a:p>
                      <a:pPr>
                        <a:lnSpc>
                          <a:spcPct val="120000"/>
                        </a:lnSpc>
                        <a:spcAft>
                          <a:spcPts val="1001"/>
                        </a:spcAft>
                      </a:pPr>
                      <a:r>
                        <a:rPr b="0" lang="en-US" sz="1600" spc="-1" strike="noStrike">
                          <a:solidFill>
                            <a:srgbClr val="241652"/>
                          </a:solidFill>
                          <a:latin typeface="Calibri"/>
                        </a:rPr>
                        <a:t>Yes </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df4"/>
                    </a:solidFill>
                  </a:tcPr>
                </a:tc>
              </a:tr>
              <a:tr h="2319840">
                <a:tc>
                  <a:txBody>
                    <a:bodyPr lIns="68400" rIns="68400"/>
                    <a:p>
                      <a:pPr>
                        <a:lnSpc>
                          <a:spcPct val="120000"/>
                        </a:lnSpc>
                        <a:spcAft>
                          <a:spcPts val="1001"/>
                        </a:spcAft>
                      </a:pPr>
                      <a:r>
                        <a:rPr b="0" lang="en-US" sz="1600" spc="-1" strike="noStrike">
                          <a:solidFill>
                            <a:srgbClr val="241652"/>
                          </a:solidFill>
                          <a:latin typeface="Calibri"/>
                        </a:rPr>
                        <a:t>Tanker trucks in the area available </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to deliver bulk </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water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2f6f8"/>
                    </a:solidFill>
                  </a:tcPr>
                </a:tc>
                <a:tc>
                  <a:txBody>
                    <a:bodyPr lIns="68400" rIns="68400"/>
                    <a:p>
                      <a:pPr>
                        <a:lnSpc>
                          <a:spcPct val="120000"/>
                        </a:lnSpc>
                        <a:spcAft>
                          <a:spcPts val="1001"/>
                        </a:spcAft>
                      </a:pPr>
                      <a:r>
                        <a:rPr b="0" lang="en-US" sz="1600" spc="-1" strike="noStrike">
                          <a:solidFill>
                            <a:srgbClr val="241652"/>
                          </a:solidFill>
                          <a:latin typeface="Calibri"/>
                        </a:rPr>
                        <a:t>City of Sunland Park Fire Department</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1030 McNutt Rd Sunland Park, NM 88063</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lIns="68400" rIns="68400"/>
                    <a:p>
                      <a:pPr>
                        <a:lnSpc>
                          <a:spcPct val="120000"/>
                        </a:lnSpc>
                        <a:spcAft>
                          <a:spcPts val="1001"/>
                        </a:spcAft>
                      </a:pPr>
                      <a:r>
                        <a:rPr b="0" lang="en-US" sz="1600" spc="-1" strike="noStrike">
                          <a:solidFill>
                            <a:srgbClr val="241652"/>
                          </a:solidFill>
                          <a:latin typeface="Calibri"/>
                        </a:rPr>
                        <a:t>(575) 589-2302</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lIns="68400" rIns="68400"/>
                    <a:p>
                      <a:pPr marL="117360" indent="-116640">
                        <a:lnSpc>
                          <a:spcPct val="120000"/>
                        </a:lnSpc>
                        <a:spcAft>
                          <a:spcPts val="1001"/>
                        </a:spcAft>
                        <a:buClr>
                          <a:srgbClr val="241652"/>
                        </a:buClr>
                        <a:buFont typeface="Arial"/>
                        <a:buChar char="•"/>
                      </a:pPr>
                      <a:r>
                        <a:rPr b="0" lang="en-US" sz="1600" spc="-1" strike="noStrike">
                          <a:solidFill>
                            <a:srgbClr val="241652"/>
                          </a:solidFill>
                          <a:latin typeface="Calibri"/>
                        </a:rPr>
                        <a:t>5,000 gal </a:t>
                      </a:r>
                      <a:endParaRPr b="0" lang="en-US" sz="1600" spc="-1" strike="noStrike">
                        <a:latin typeface="Arial"/>
                      </a:endParaRPr>
                    </a:p>
                    <a:p>
                      <a:pPr marL="117360" indent="-116640">
                        <a:lnSpc>
                          <a:spcPct val="120000"/>
                        </a:lnSpc>
                        <a:spcAft>
                          <a:spcPts val="1001"/>
                        </a:spcAft>
                        <a:buClr>
                          <a:srgbClr val="241652"/>
                        </a:buClr>
                        <a:buFont typeface="Arial"/>
                        <a:buChar char="•"/>
                      </a:pPr>
                      <a:r>
                        <a:rPr b="0" lang="en-US" sz="1600" spc="-1" strike="noStrike">
                          <a:solidFill>
                            <a:srgbClr val="241652"/>
                          </a:solidFill>
                          <a:latin typeface="Calibri"/>
                        </a:rPr>
                        <a:t>Available in &gt; 6-hrs, indefinitely </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lIns="68400" rIns="68400"/>
                    <a:p>
                      <a:pPr>
                        <a:lnSpc>
                          <a:spcPct val="120000"/>
                        </a:lnSpc>
                        <a:spcAft>
                          <a:spcPts val="1001"/>
                        </a:spcAft>
                      </a:pPr>
                      <a:r>
                        <a:rPr b="0" lang="en-US" sz="1600" spc="-1" strike="noStrike">
                          <a:solidFill>
                            <a:srgbClr val="241652"/>
                          </a:solidFill>
                          <a:latin typeface="Calibri"/>
                        </a:rPr>
                        <a:t>No, Fire Trucks are not approved water haulers</a:t>
                      </a:r>
                      <a:endParaRPr b="0" lang="en-US" sz="1600" spc="-1" strike="noStrike">
                        <a:latin typeface="Arial"/>
                      </a:endParaRPr>
                    </a:p>
                    <a:p>
                      <a:pPr>
                        <a:lnSpc>
                          <a:spcPct val="120000"/>
                        </a:lnSpc>
                        <a:spcAft>
                          <a:spcPts val="1001"/>
                        </a:spcAft>
                      </a:pPr>
                      <a:r>
                        <a:rPr b="0" lang="en-US" sz="1600" spc="-1" strike="noStrike">
                          <a:solidFill>
                            <a:srgbClr val="241652"/>
                          </a:solidFill>
                          <a:latin typeface="Calibri"/>
                        </a:rPr>
                        <a:t>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460" name="Table 4"/>
          <p:cNvGraphicFramePr/>
          <p:nvPr/>
        </p:nvGraphicFramePr>
        <p:xfrm>
          <a:off x="8911080" y="2061720"/>
          <a:ext cx="218520" cy="4114440"/>
        </p:xfrm>
        <a:graphic>
          <a:graphicData uri="http://schemas.openxmlformats.org/drawingml/2006/table">
            <a:tbl>
              <a:tblPr/>
              <a:tblGrid>
                <a:gridCol w="218880"/>
              </a:tblGrid>
              <a:tr h="4114800">
                <a:tc>
                  <a:tcPr marL="91440" marR="91440">
                    <a:lnL w="12240">
                      <a:solidFill>
                        <a:srgbClr val="ffffff"/>
                      </a:solidFill>
                    </a:lnL>
                    <a:lnR w="12240">
                      <a:solidFill>
                        <a:srgbClr val="ffffff"/>
                      </a:solidFill>
                    </a:lnR>
                    <a:lnT w="12240">
                      <a:solidFill>
                        <a:srgbClr val="ffffff"/>
                      </a:solidFill>
                    </a:lnT>
                    <a:lnB w="12240">
                      <a:solidFill>
                        <a:srgbClr val="ffffff"/>
                      </a:solidFill>
                    </a:lnB>
                    <a:noFill/>
                  </a:tcPr>
                </a:tc>
              </a:tr>
            </a:tbl>
          </a:graphicData>
        </a:graphic>
      </p:graphicFrame>
    </p:spTree>
  </p:cSld>
  <p:timing>
    <p:tnLst>
      <p:par>
        <p:cTn id="125" dur="indefinite" restart="never" nodeType="tmRoot">
          <p:childTnLst>
            <p:seq>
              <p:cTn id="126"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222480" y="533520"/>
            <a:ext cx="8914680" cy="82080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462" name="CustomShape 2"/>
          <p:cNvSpPr/>
          <p:nvPr/>
        </p:nvSpPr>
        <p:spPr>
          <a:xfrm>
            <a:off x="252360" y="625680"/>
            <a:ext cx="6695640" cy="4557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0e3158"/>
                </a:solidFill>
                <a:latin typeface="Palatino Linotype"/>
                <a:ea typeface="DejaVu Sans"/>
              </a:rPr>
              <a:t>Section 12: Curtailing Water Usage</a:t>
            </a:r>
            <a:endParaRPr b="0" lang="en-US" sz="2400" spc="-1" strike="noStrike">
              <a:latin typeface="Arial"/>
            </a:endParaRPr>
          </a:p>
        </p:txBody>
      </p:sp>
      <p:sp>
        <p:nvSpPr>
          <p:cNvPr id="463" name="CustomShape 3"/>
          <p:cNvSpPr/>
          <p:nvPr/>
        </p:nvSpPr>
        <p:spPr>
          <a:xfrm>
            <a:off x="210240" y="1179720"/>
            <a:ext cx="8926920" cy="4648320"/>
          </a:xfrm>
          <a:prstGeom prst="rect">
            <a:avLst/>
          </a:prstGeom>
          <a:noFill/>
          <a:ln>
            <a:noFill/>
          </a:ln>
        </p:spPr>
        <p:style>
          <a:lnRef idx="0"/>
          <a:fillRef idx="0"/>
          <a:effectRef idx="0"/>
          <a:fontRef idx="minor"/>
        </p:style>
        <p:txBody>
          <a:bodyPr lIns="90000" rIns="90000" tIns="45000" bIns="45000"/>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Consider advising residents to ensure all spigots and faucets are closed.</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If the interim water supply is small, consider advising residents not to fill their bathtubs.</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Consider advising residents water </a:t>
            </a:r>
            <a:r>
              <a:rPr b="0" lang="en-US" sz="2000" spc="-1" strike="noStrike">
                <a:solidFill>
                  <a:srgbClr val="241652"/>
                </a:solidFill>
                <a:latin typeface="Palatino Linotype"/>
                <a:ea typeface="Times New Roman"/>
              </a:rPr>
              <a:t>is</a:t>
            </a:r>
            <a:r>
              <a:rPr b="0" lang="en-US" sz="2000" spc="-1" strike="noStrike">
                <a:solidFill>
                  <a:srgbClr val="241652"/>
                </a:solidFill>
                <a:latin typeface="Verdana"/>
                <a:ea typeface="Times New Roman"/>
              </a:rPr>
              <a:t> only for hygienic needs.</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Consider advising residents to only flush for bowel movements.</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Consider advising residents to wet themselves during showering, shut off the water while lathering, and utilize the water to rinse.</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Consider advising residents to wash garments only as necessary.</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Ask the system to consider shutting off water to vacant homes.</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Use disposable cutlery.</a:t>
            </a:r>
            <a:endParaRPr b="0" lang="en-US" sz="2000" spc="-1" strike="noStrike">
              <a:latin typeface="Arial"/>
            </a:endParaRPr>
          </a:p>
          <a:p>
            <a:pPr marL="343080" indent="-342360">
              <a:lnSpc>
                <a:spcPct val="115000"/>
              </a:lnSpc>
              <a:buClr>
                <a:srgbClr val="241652"/>
              </a:buClr>
              <a:buFont typeface="Symbol"/>
              <a:buChar char=""/>
            </a:pPr>
            <a:r>
              <a:rPr b="0" lang="en-US" sz="2000" spc="-1" strike="noStrike">
                <a:solidFill>
                  <a:srgbClr val="241652"/>
                </a:solidFill>
                <a:latin typeface="Verdana"/>
                <a:ea typeface="Times New Roman"/>
              </a:rPr>
              <a:t>Use waterless hand sanitizing liquid.</a:t>
            </a:r>
            <a:endParaRPr b="0" lang="en-US" sz="2000" spc="-1" strike="noStrike">
              <a:latin typeface="Arial"/>
            </a:endParaRPr>
          </a:p>
          <a:p>
            <a:pPr marL="343080" indent="-342360">
              <a:lnSpc>
                <a:spcPct val="115000"/>
              </a:lnSpc>
              <a:spcAft>
                <a:spcPts val="1001"/>
              </a:spcAft>
              <a:buClr>
                <a:srgbClr val="241652"/>
              </a:buClr>
              <a:buFont typeface="Symbol"/>
              <a:buChar char=""/>
            </a:pPr>
            <a:r>
              <a:rPr b="0" lang="en-US" sz="2000" spc="-1" strike="noStrike">
                <a:solidFill>
                  <a:srgbClr val="241652"/>
                </a:solidFill>
                <a:latin typeface="Verdana"/>
                <a:ea typeface="Times New Roman"/>
              </a:rPr>
              <a:t>Save any gray water you use for toilet flushing of solids</a:t>
            </a:r>
            <a:endParaRPr b="0" lang="en-US" sz="2000" spc="-1" strike="noStrike">
              <a:latin typeface="Arial"/>
            </a:endParaRPr>
          </a:p>
        </p:txBody>
      </p:sp>
    </p:spTree>
  </p:cSld>
  <p:timing>
    <p:tnLst>
      <p:par>
        <p:cTn id="127" dur="indefinite" restart="never" nodeType="tmRoot">
          <p:childTnLst>
            <p:seq>
              <p:cTn id="128"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228600" y="1219320"/>
            <a:ext cx="8686080" cy="4876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Sections 4, 5 and 10 are interrelated but the Developer does not realize they need to complement each other to create a functional plan </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Section 4: Probability of an Event</a:t>
            </a:r>
            <a:endParaRPr b="0" lang="en-US" sz="2800" spc="-1" strike="noStrike">
              <a:latin typeface="Arial"/>
            </a:endParaRPr>
          </a:p>
          <a:p>
            <a:pPr>
              <a:lnSpc>
                <a:spcPct val="100000"/>
              </a:lnSpc>
            </a:pP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Section 5: Severity Scale</a:t>
            </a:r>
            <a:endParaRPr b="0" lang="en-US" sz="2800" spc="-1" strike="noStrike">
              <a:latin typeface="Arial"/>
            </a:endParaRPr>
          </a:p>
          <a:p>
            <a:pPr>
              <a:lnSpc>
                <a:spcPct val="100000"/>
              </a:lnSpc>
            </a:pP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Section 10: Response Actions</a:t>
            </a:r>
            <a:endParaRPr b="0" lang="en-US" sz="2800" spc="-1" strike="noStrike">
              <a:latin typeface="Arial"/>
            </a:endParaRPr>
          </a:p>
        </p:txBody>
      </p:sp>
      <p:sp>
        <p:nvSpPr>
          <p:cNvPr id="465" name="CustomShape 2"/>
          <p:cNvSpPr/>
          <p:nvPr/>
        </p:nvSpPr>
        <p:spPr>
          <a:xfrm>
            <a:off x="152280" y="38088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129" dur="indefinite" restart="never" nodeType="tmRoot">
          <p:childTnLst>
            <p:seq>
              <p:cTn id="130" dur="indefinite" nodeType="mainSeq">
                <p:childTnLst>
                  <p:par>
                    <p:cTn id="131" fill="hold">
                      <p:stCondLst>
                        <p:cond delay="indefinite"/>
                      </p:stCondLst>
                      <p:childTnLst>
                        <p:par>
                          <p:cTn id="132" fill="hold">
                            <p:stCondLst>
                              <p:cond delay="0"/>
                            </p:stCondLst>
                            <p:childTnLst>
                              <p:par>
                                <p:cTn id="133" nodeType="clickEffect" fill="hold" presetClass="entr" presetID="2" presetSubtype="4">
                                  <p:stCondLst>
                                    <p:cond delay="0"/>
                                  </p:stCondLst>
                                  <p:childTnLst>
                                    <p:set>
                                      <p:cBhvr>
                                        <p:cTn id="134" dur="1" fill="hold">
                                          <p:stCondLst>
                                            <p:cond delay="0"/>
                                          </p:stCondLst>
                                        </p:cTn>
                                        <p:tgtEl>
                                          <p:spTgt spid="464">
                                            <p:txEl>
                                              <p:pRg st="229" end="229"/>
                                            </p:txEl>
                                          </p:spTgt>
                                        </p:tgtEl>
                                        <p:attrNameLst>
                                          <p:attrName>style.visibility</p:attrName>
                                        </p:attrNameLst>
                                      </p:cBhvr>
                                      <p:to>
                                        <p:strVal val="visible"/>
                                      </p:to>
                                    </p:set>
                                    <p:anim calcmode="lin" valueType="num">
                                      <p:cBhvr additive="repl">
                                        <p:cTn id="135" dur="500" fill="hold"/>
                                        <p:tgtEl>
                                          <p:spTgt spid="464">
                                            <p:txEl>
                                              <p:pRg st="229" end="229"/>
                                            </p:txEl>
                                          </p:spTgt>
                                        </p:tgtEl>
                                        <p:attrNameLst>
                                          <p:attrName>ppt_x</p:attrName>
                                        </p:attrNameLst>
                                      </p:cBhvr>
                                      <p:tavLst>
                                        <p:tav tm="0">
                                          <p:val>
                                            <p:strVal val="#ppt_x"/>
                                          </p:val>
                                        </p:tav>
                                        <p:tav tm="100000">
                                          <p:val>
                                            <p:strVal val="#ppt_x"/>
                                          </p:val>
                                        </p:tav>
                                      </p:tavLst>
                                    </p:anim>
                                    <p:anim calcmode="lin" valueType="num">
                                      <p:cBhvr additive="repl">
                                        <p:cTn id="136" dur="500" fill="hold"/>
                                        <p:tgtEl>
                                          <p:spTgt spid="464">
                                            <p:txEl>
                                              <p:pRg st="229" end="229"/>
                                            </p:txEl>
                                          </p:spTgt>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nodeType="clickEffect" fill="hold" presetClass="entr" presetID="2" presetSubtype="4">
                                  <p:stCondLst>
                                    <p:cond delay="0"/>
                                  </p:stCondLst>
                                  <p:childTnLst>
                                    <p:set>
                                      <p:cBhvr>
                                        <p:cTn id="140" dur="1" fill="hold">
                                          <p:stCondLst>
                                            <p:cond delay="0"/>
                                          </p:stCondLst>
                                        </p:cTn>
                                        <p:tgtEl>
                                          <p:spTgt spid="464">
                                            <p:txEl>
                                              <p:pRg st="229" end="229"/>
                                            </p:txEl>
                                          </p:spTgt>
                                        </p:tgtEl>
                                        <p:attrNameLst>
                                          <p:attrName>style.visibility</p:attrName>
                                        </p:attrNameLst>
                                      </p:cBhvr>
                                      <p:to>
                                        <p:strVal val="visible"/>
                                      </p:to>
                                    </p:set>
                                    <p:anim calcmode="lin" valueType="num">
                                      <p:cBhvr additive="repl">
                                        <p:cTn id="141" dur="500" fill="hold"/>
                                        <p:tgtEl>
                                          <p:spTgt spid="464">
                                            <p:txEl>
                                              <p:pRg st="229" end="229"/>
                                            </p:txEl>
                                          </p:spTgt>
                                        </p:tgtEl>
                                        <p:attrNameLst>
                                          <p:attrName>ppt_x</p:attrName>
                                        </p:attrNameLst>
                                      </p:cBhvr>
                                      <p:tavLst>
                                        <p:tav tm="0">
                                          <p:val>
                                            <p:strVal val="#ppt_x"/>
                                          </p:val>
                                        </p:tav>
                                        <p:tav tm="100000">
                                          <p:val>
                                            <p:strVal val="#ppt_x"/>
                                          </p:val>
                                        </p:tav>
                                      </p:tavLst>
                                    </p:anim>
                                    <p:anim calcmode="lin" valueType="num">
                                      <p:cBhvr additive="repl">
                                        <p:cTn id="142" dur="500" fill="hold"/>
                                        <p:tgtEl>
                                          <p:spTgt spid="464">
                                            <p:txEl>
                                              <p:pRg st="229" end="229"/>
                                            </p:txEl>
                                          </p:spTgt>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nodeType="clickEffect" fill="hold" presetClass="entr" presetID="2" presetSubtype="4">
                                  <p:stCondLst>
                                    <p:cond delay="0"/>
                                  </p:stCondLst>
                                  <p:childTnLst>
                                    <p:set>
                                      <p:cBhvr>
                                        <p:cTn id="146" dur="1" fill="hold">
                                          <p:stCondLst>
                                            <p:cond delay="0"/>
                                          </p:stCondLst>
                                        </p:cTn>
                                        <p:tgtEl>
                                          <p:spTgt spid="464">
                                            <p:txEl>
                                              <p:pRg st="229" end="229"/>
                                            </p:txEl>
                                          </p:spTgt>
                                        </p:tgtEl>
                                        <p:attrNameLst>
                                          <p:attrName>style.visibility</p:attrName>
                                        </p:attrNameLst>
                                      </p:cBhvr>
                                      <p:to>
                                        <p:strVal val="visible"/>
                                      </p:to>
                                    </p:set>
                                    <p:anim calcmode="lin" valueType="num">
                                      <p:cBhvr additive="repl">
                                        <p:cTn id="147" dur="500" fill="hold"/>
                                        <p:tgtEl>
                                          <p:spTgt spid="464">
                                            <p:txEl>
                                              <p:pRg st="229" end="229"/>
                                            </p:txEl>
                                          </p:spTgt>
                                        </p:tgtEl>
                                        <p:attrNameLst>
                                          <p:attrName>ppt_x</p:attrName>
                                        </p:attrNameLst>
                                      </p:cBhvr>
                                      <p:tavLst>
                                        <p:tav tm="0">
                                          <p:val>
                                            <p:strVal val="#ppt_x"/>
                                          </p:val>
                                        </p:tav>
                                        <p:tav tm="100000">
                                          <p:val>
                                            <p:strVal val="#ppt_x"/>
                                          </p:val>
                                        </p:tav>
                                      </p:tavLst>
                                    </p:anim>
                                    <p:anim calcmode="lin" valueType="num">
                                      <p:cBhvr additive="repl">
                                        <p:cTn id="148" dur="500" fill="hold"/>
                                        <p:tgtEl>
                                          <p:spTgt spid="464">
                                            <p:txEl>
                                              <p:pRg st="229" end="22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36000" y="533520"/>
            <a:ext cx="9143280" cy="5328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2800" spc="-1" strike="noStrike">
                <a:solidFill>
                  <a:srgbClr val="241647"/>
                </a:solidFill>
                <a:latin typeface="Calibri"/>
                <a:ea typeface="DejaVu Sans"/>
              </a:rPr>
              <a:t>Section 4: Probability of an Event</a:t>
            </a:r>
            <a:endParaRPr b="0" lang="en-US" sz="2800" spc="-1" strike="noStrike">
              <a:latin typeface="Arial"/>
            </a:endParaRPr>
          </a:p>
        </p:txBody>
      </p:sp>
      <p:graphicFrame>
        <p:nvGraphicFramePr>
          <p:cNvPr id="467" name="Table 2"/>
          <p:cNvGraphicFramePr/>
          <p:nvPr/>
        </p:nvGraphicFramePr>
        <p:xfrm>
          <a:off x="36360" y="1143000"/>
          <a:ext cx="9030960" cy="5024160"/>
        </p:xfrm>
        <a:graphic>
          <a:graphicData uri="http://schemas.openxmlformats.org/drawingml/2006/table">
            <a:tbl>
              <a:tblPr/>
              <a:tblGrid>
                <a:gridCol w="2028600"/>
                <a:gridCol w="1987200"/>
                <a:gridCol w="5015520"/>
              </a:tblGrid>
              <a:tr h="711360">
                <a:tc>
                  <a:txBody>
                    <a:bodyPr lIns="68400" rIns="68400"/>
                    <a:p>
                      <a:pPr algn="ctr">
                        <a:lnSpc>
                          <a:spcPct val="120000"/>
                        </a:lnSpc>
                      </a:pPr>
                      <a:r>
                        <a:rPr b="1" lang="en-US" sz="1600" spc="-1" strike="noStrike">
                          <a:solidFill>
                            <a:srgbClr val="241652"/>
                          </a:solidFill>
                          <a:latin typeface="Calibri"/>
                        </a:rPr>
                        <a:t>Type of event</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lIns="68400" rIns="68400"/>
                    <a:p>
                      <a:pPr algn="ctr">
                        <a:lnSpc>
                          <a:spcPct val="120000"/>
                        </a:lnSpc>
                      </a:pPr>
                      <a:r>
                        <a:rPr b="1" lang="en-US" sz="1600" spc="-1" strike="noStrike">
                          <a:solidFill>
                            <a:srgbClr val="241652"/>
                          </a:solidFill>
                          <a:latin typeface="Calibri"/>
                        </a:rPr>
                        <a:t>Probability or risk </a:t>
                      </a:r>
                      <a:endParaRPr b="0" lang="en-US" sz="1600" spc="-1" strike="noStrike">
                        <a:latin typeface="Arial"/>
                      </a:endParaRPr>
                    </a:p>
                    <a:p>
                      <a:pPr algn="ctr">
                        <a:lnSpc>
                          <a:spcPct val="120000"/>
                        </a:lnSpc>
                      </a:pPr>
                      <a:r>
                        <a:rPr b="1" lang="en-US" sz="1600" spc="-1" strike="noStrike">
                          <a:solidFill>
                            <a:srgbClr val="241652"/>
                          </a:solidFill>
                          <a:latin typeface="Calibri"/>
                        </a:rPr>
                        <a:t>(High-Med-Low) </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lIns="68400" rIns="68400"/>
                    <a:p>
                      <a:pPr algn="ctr">
                        <a:lnSpc>
                          <a:spcPct val="120000"/>
                        </a:lnSpc>
                      </a:pPr>
                      <a:r>
                        <a:rPr b="1" lang="en-US" sz="1600" spc="-1" strike="noStrike">
                          <a:solidFill>
                            <a:srgbClr val="241652"/>
                          </a:solidFill>
                          <a:latin typeface="Calibri"/>
                        </a:rPr>
                        <a:t>Comments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1533960">
                <a:tc>
                  <a:txBody>
                    <a:bodyPr lIns="68400" rIns="68400"/>
                    <a:p>
                      <a:pPr algn="ctr">
                        <a:lnSpc>
                          <a:spcPct val="120000"/>
                        </a:lnSpc>
                      </a:pPr>
                      <a:r>
                        <a:rPr b="1" lang="en-US" sz="1600" spc="-1" strike="noStrike">
                          <a:solidFill>
                            <a:srgbClr val="241652"/>
                          </a:solidFill>
                          <a:latin typeface="Calibri"/>
                        </a:rPr>
                        <a:t>Transmission or Line Breaks</a:t>
                      </a:r>
                      <a:endParaRPr b="0" lang="en-US" sz="1600" spc="-1" strike="noStrike">
                        <a:latin typeface="Arial"/>
                      </a:endParaRPr>
                    </a:p>
                  </a:txBody>
                  <a:tcPr marL="68400" marR="68400">
                    <a:lnL w="12240">
                      <a:solidFill>
                        <a:srgbClr val="ffffff"/>
                      </a:solidFill>
                    </a:lnL>
                    <a:lnR w="12240">
                      <a:solidFill>
                        <a:srgbClr val="ffffff"/>
                      </a:solidFill>
                    </a:lnR>
                    <a:lnT w="38160">
                      <a:solidFill>
                        <a:srgbClr val="ffffff"/>
                      </a:solidFill>
                    </a:lnT>
                    <a:lnB w="12240">
                      <a:solidFill>
                        <a:srgbClr val="ffffff"/>
                      </a:solidFill>
                    </a:lnB>
                    <a:solidFill>
                      <a:srgbClr val="bfcfd9"/>
                    </a:solidFill>
                  </a:tcPr>
                </a:tc>
                <a:tc>
                  <a:txBody>
                    <a:bodyPr lIns="68400" rIns="68400"/>
                    <a:p>
                      <a:pPr algn="ctr">
                        <a:lnSpc>
                          <a:spcPct val="120000"/>
                        </a:lnSpc>
                      </a:pPr>
                      <a:r>
                        <a:rPr b="0" lang="en-US" sz="1600" spc="-1" strike="noStrike">
                          <a:solidFill>
                            <a:srgbClr val="241652"/>
                          </a:solidFill>
                          <a:latin typeface="Calibri"/>
                        </a:rPr>
                        <a:t>Medium (4-10/ yr)</a:t>
                      </a:r>
                      <a:endParaRPr b="0" lang="en-US" sz="1600" spc="-1" strike="noStrike">
                        <a:latin typeface="Arial"/>
                      </a:endParaRPr>
                    </a:p>
                  </a:txBody>
                  <a:tcPr marL="68400" marR="6840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c>
                  <a:txBody>
                    <a:bodyPr lIns="68400" rIns="68400"/>
                    <a:p>
                      <a:pPr marL="343080" indent="-342360">
                        <a:lnSpc>
                          <a:spcPct val="120000"/>
                        </a:lnSpc>
                        <a:buClr>
                          <a:srgbClr val="241652"/>
                        </a:buClr>
                        <a:buFont typeface="Symbol"/>
                        <a:buChar char=""/>
                      </a:pPr>
                      <a:r>
                        <a:rPr b="0" lang="en-US" sz="1600" spc="-1" strike="noStrike">
                          <a:solidFill>
                            <a:srgbClr val="241652"/>
                          </a:solidFill>
                          <a:latin typeface="Calibri"/>
                        </a:rPr>
                        <a:t>The aspects that </a:t>
                      </a:r>
                      <a:r>
                        <a:rPr b="0" lang="en-US" sz="1600" spc="-1" strike="noStrike" u="sng">
                          <a:solidFill>
                            <a:srgbClr val="241652"/>
                          </a:solidFill>
                          <a:uFillTx/>
                          <a:latin typeface="Calibri"/>
                        </a:rPr>
                        <a:t>are</a:t>
                      </a:r>
                      <a:r>
                        <a:rPr b="0" lang="en-US" sz="1600" spc="-1" strike="noStrike">
                          <a:solidFill>
                            <a:srgbClr val="241652"/>
                          </a:solidFill>
                          <a:latin typeface="Calibri"/>
                        </a:rPr>
                        <a:t> considered a factor are as follows: age of lines, the materials used, local geology, freeze/ thaw interaction. </a:t>
                      </a:r>
                      <a:endParaRPr b="0" lang="en-US" sz="1600" spc="-1" strike="noStrike">
                        <a:latin typeface="Arial"/>
                      </a:endParaRPr>
                    </a:p>
                    <a:p>
                      <a:pPr marL="343080" indent="-342360">
                        <a:lnSpc>
                          <a:spcPct val="120000"/>
                        </a:lnSpc>
                        <a:buClr>
                          <a:srgbClr val="241652"/>
                        </a:buClr>
                        <a:buFont typeface="Symbol"/>
                        <a:buChar char=""/>
                      </a:pPr>
                      <a:r>
                        <a:rPr b="0" lang="en-US" sz="1600" spc="-1" strike="noStrike">
                          <a:solidFill>
                            <a:srgbClr val="241652"/>
                          </a:solidFill>
                          <a:latin typeface="Calibri"/>
                        </a:rPr>
                        <a:t>The aspects that </a:t>
                      </a:r>
                      <a:r>
                        <a:rPr b="0" lang="en-US" sz="1600" spc="-1" strike="noStrike" u="sng">
                          <a:solidFill>
                            <a:srgbClr val="241652"/>
                          </a:solidFill>
                          <a:uFillTx/>
                          <a:latin typeface="Calibri"/>
                        </a:rPr>
                        <a:t>are not</a:t>
                      </a:r>
                      <a:r>
                        <a:rPr b="0" lang="en-US" sz="1600" spc="-1" strike="noStrike">
                          <a:solidFill>
                            <a:srgbClr val="241652"/>
                          </a:solidFill>
                          <a:latin typeface="Calibri"/>
                        </a:rPr>
                        <a:t> considered a factor are as follows: water hammer, altitude, burial depth</a:t>
                      </a:r>
                      <a:endParaRPr b="0" lang="en-US" sz="1600" spc="-1" strike="noStrike">
                        <a:latin typeface="Arial"/>
                      </a:endParaRPr>
                    </a:p>
                  </a:txBody>
                  <a:tcPr marL="68400" marR="6840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912240">
                <a:tc>
                  <a:txBody>
                    <a:bodyPr lIns="68400" rIns="68400"/>
                    <a:p>
                      <a:pPr algn="ctr">
                        <a:lnSpc>
                          <a:spcPct val="120000"/>
                        </a:lnSpc>
                      </a:pPr>
                      <a:r>
                        <a:rPr b="1" lang="en-US" sz="1600" spc="-1" strike="noStrike">
                          <a:solidFill>
                            <a:srgbClr val="241652"/>
                          </a:solidFill>
                          <a:latin typeface="Calibri"/>
                        </a:rPr>
                        <a:t>Power Outages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gn="ctr">
                        <a:lnSpc>
                          <a:spcPct val="120000"/>
                        </a:lnSpc>
                      </a:pPr>
                      <a:r>
                        <a:rPr b="0" lang="en-US" sz="1600" spc="-1" strike="noStrike">
                          <a:solidFill>
                            <a:srgbClr val="241652"/>
                          </a:solidFill>
                          <a:latin typeface="Calibri"/>
                        </a:rPr>
                        <a:t>Low (1-2/ yr)</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lIns="68400" rIns="68400"/>
                    <a:p>
                      <a:pPr marL="343080" indent="-342360">
                        <a:lnSpc>
                          <a:spcPct val="120000"/>
                        </a:lnSpc>
                        <a:buClr>
                          <a:srgbClr val="241652"/>
                        </a:buClr>
                        <a:buFont typeface="Symbol"/>
                        <a:buChar char=""/>
                      </a:pPr>
                      <a:r>
                        <a:rPr b="0" lang="en-US" sz="1600" spc="-1" strike="noStrike">
                          <a:solidFill>
                            <a:srgbClr val="241652"/>
                          </a:solidFill>
                          <a:latin typeface="Calibri"/>
                        </a:rPr>
                        <a:t>The aspects that </a:t>
                      </a:r>
                      <a:r>
                        <a:rPr b="0" lang="en-US" sz="1600" spc="-1" strike="noStrike" u="sng">
                          <a:solidFill>
                            <a:srgbClr val="241652"/>
                          </a:solidFill>
                          <a:uFillTx/>
                          <a:latin typeface="Calibri"/>
                        </a:rPr>
                        <a:t>are</a:t>
                      </a:r>
                      <a:r>
                        <a:rPr b="0" lang="en-US" sz="1600" spc="-1" strike="noStrike">
                          <a:solidFill>
                            <a:srgbClr val="241652"/>
                          </a:solidFill>
                          <a:latin typeface="Calibri"/>
                        </a:rPr>
                        <a:t> considered a factor are as follows: accidents and operator neglect with the power provider, tree falls.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954000">
                <a:tc>
                  <a:txBody>
                    <a:bodyPr lIns="68400" rIns="68400"/>
                    <a:p>
                      <a:pPr algn="ctr">
                        <a:lnSpc>
                          <a:spcPct val="120000"/>
                        </a:lnSpc>
                      </a:pPr>
                      <a:r>
                        <a:rPr b="1" lang="en-US" sz="1600" spc="-1" strike="noStrike">
                          <a:solidFill>
                            <a:srgbClr val="241652"/>
                          </a:solidFill>
                          <a:latin typeface="Calibri"/>
                        </a:rPr>
                        <a:t>Disinfection Equipment Failure</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gn="ctr">
                        <a:lnSpc>
                          <a:spcPct val="120000"/>
                        </a:lnSpc>
                      </a:pPr>
                      <a:r>
                        <a:rPr b="0" lang="en-US" sz="1600" spc="-1" strike="noStrike">
                          <a:solidFill>
                            <a:srgbClr val="241652"/>
                          </a:solidFill>
                          <a:latin typeface="Calibri"/>
                        </a:rPr>
                        <a:t>Low (clogs ~6/ yr)</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c>
                  <a:txBody>
                    <a:bodyPr lIns="68400" rIns="68400"/>
                    <a:p>
                      <a:pPr marL="343080" indent="-342360">
                        <a:lnSpc>
                          <a:spcPct val="120000"/>
                        </a:lnSpc>
                        <a:buClr>
                          <a:srgbClr val="241652"/>
                        </a:buClr>
                        <a:buFont typeface="Symbol"/>
                        <a:buChar char=""/>
                      </a:pPr>
                      <a:r>
                        <a:rPr b="0" lang="en-US" sz="1600" spc="-1" strike="noStrike">
                          <a:solidFill>
                            <a:srgbClr val="241652"/>
                          </a:solidFill>
                          <a:latin typeface="Calibri"/>
                        </a:rPr>
                        <a:t>The aspects that </a:t>
                      </a:r>
                      <a:r>
                        <a:rPr b="0" lang="en-US" sz="1600" spc="-1" strike="noStrike" u="sng">
                          <a:solidFill>
                            <a:srgbClr val="241652"/>
                          </a:solidFill>
                          <a:uFillTx/>
                          <a:latin typeface="Calibri"/>
                        </a:rPr>
                        <a:t>are</a:t>
                      </a:r>
                      <a:r>
                        <a:rPr b="0" lang="en-US" sz="1600" spc="-1" strike="noStrike">
                          <a:solidFill>
                            <a:srgbClr val="241652"/>
                          </a:solidFill>
                          <a:latin typeface="Calibri"/>
                        </a:rPr>
                        <a:t> considered a factor are as follows: Line and injector clogs, pump failure, hose may come loose on the chlorinator.</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912960">
                <a:tc>
                  <a:txBody>
                    <a:bodyPr lIns="68400" rIns="68400"/>
                    <a:p>
                      <a:pPr algn="ctr">
                        <a:lnSpc>
                          <a:spcPct val="120000"/>
                        </a:lnSpc>
                      </a:pPr>
                      <a:r>
                        <a:rPr b="1" lang="en-US" sz="1600" spc="-1" strike="noStrike">
                          <a:solidFill>
                            <a:srgbClr val="241652"/>
                          </a:solidFill>
                          <a:latin typeface="Calibri"/>
                        </a:rPr>
                        <a:t>Pump Failure</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8400" rIns="68400"/>
                    <a:p>
                      <a:pPr algn="ctr">
                        <a:lnSpc>
                          <a:spcPct val="120000"/>
                        </a:lnSpc>
                      </a:pPr>
                      <a:r>
                        <a:rPr b="0" lang="en-US" sz="1600" spc="-1" strike="noStrike">
                          <a:solidFill>
                            <a:srgbClr val="241652"/>
                          </a:solidFill>
                          <a:latin typeface="Calibri"/>
                        </a:rPr>
                        <a:t>Low (1/ 2-3 yrs)</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c>
                  <a:txBody>
                    <a:bodyPr lIns="68400" rIns="68400"/>
                    <a:p>
                      <a:pPr marL="343080" indent="-342360">
                        <a:lnSpc>
                          <a:spcPct val="120000"/>
                        </a:lnSpc>
                        <a:buClr>
                          <a:srgbClr val="241652"/>
                        </a:buClr>
                        <a:buFont typeface="Symbol"/>
                        <a:buChar char=""/>
                      </a:pPr>
                      <a:r>
                        <a:rPr b="0" lang="en-US" sz="1600" spc="-1" strike="noStrike">
                          <a:solidFill>
                            <a:srgbClr val="241652"/>
                          </a:solidFill>
                          <a:latin typeface="Calibri"/>
                        </a:rPr>
                        <a:t>The aspects that </a:t>
                      </a:r>
                      <a:r>
                        <a:rPr b="0" lang="en-US" sz="1600" spc="-1" strike="noStrike" u="sng">
                          <a:solidFill>
                            <a:srgbClr val="241652"/>
                          </a:solidFill>
                          <a:uFillTx/>
                          <a:latin typeface="Calibri"/>
                        </a:rPr>
                        <a:t>are</a:t>
                      </a:r>
                      <a:r>
                        <a:rPr b="0" lang="en-US" sz="1600" spc="-1" strike="noStrike">
                          <a:solidFill>
                            <a:srgbClr val="241652"/>
                          </a:solidFill>
                          <a:latin typeface="Calibri"/>
                        </a:rPr>
                        <a:t> considered a factor are as follows: pumps have generally lasted 4 to 8 years.  Water hardness may be a factor.</a:t>
                      </a:r>
                      <a:endParaRPr b="0" lang="en-US" sz="16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spTree>
  </p:cSld>
  <p:timing>
    <p:tnLst>
      <p:par>
        <p:cTn id="149" dur="indefinite" restart="never" nodeType="tmRoot">
          <p:childTnLst>
            <p:seq>
              <p:cTn id="150"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0" y="685800"/>
            <a:ext cx="8914680" cy="5844960"/>
          </a:xfrm>
          <a:prstGeom prst="rect">
            <a:avLst/>
          </a:prstGeom>
          <a:noFill/>
          <a:ln>
            <a:noFill/>
          </a:ln>
        </p:spPr>
        <p:style>
          <a:lnRef idx="0"/>
          <a:fillRef idx="0"/>
          <a:effectRef idx="0"/>
          <a:fontRef idx="minor"/>
        </p:style>
        <p:txBody>
          <a:bodyPr lIns="90000" rIns="90000" tIns="45000" bIns="45000"/>
          <a:p>
            <a:pPr marL="109800">
              <a:lnSpc>
                <a:spcPct val="100000"/>
              </a:lnSpc>
              <a:spcBef>
                <a:spcPts val="561"/>
              </a:spcBef>
            </a:pPr>
            <a:r>
              <a:rPr b="0" lang="en-US" sz="2800" spc="-1" strike="noStrike">
                <a:solidFill>
                  <a:srgbClr val="241647"/>
                </a:solidFill>
                <a:latin typeface="Palatino Linotype"/>
                <a:ea typeface="DejaVu Sans"/>
              </a:rPr>
              <a:t>Section 5: Severity of Emergencies</a:t>
            </a:r>
            <a:endParaRPr b="0" lang="en-US" sz="2800" spc="-1" strike="noStrike">
              <a:latin typeface="Arial"/>
            </a:endParaRPr>
          </a:p>
          <a:p>
            <a:pPr>
              <a:lnSpc>
                <a:spcPct val="100000"/>
              </a:lnSpc>
            </a:pPr>
            <a:endParaRPr b="0" lang="en-US" sz="2800" spc="-1" strike="noStrike">
              <a:latin typeface="Arial"/>
            </a:endParaRPr>
          </a:p>
        </p:txBody>
      </p:sp>
      <p:graphicFrame>
        <p:nvGraphicFramePr>
          <p:cNvPr id="469" name="Table 2"/>
          <p:cNvGraphicFramePr/>
          <p:nvPr/>
        </p:nvGraphicFramePr>
        <p:xfrm>
          <a:off x="228600" y="1295280"/>
          <a:ext cx="8914680" cy="4297680"/>
        </p:xfrm>
        <a:graphic>
          <a:graphicData uri="http://schemas.openxmlformats.org/drawingml/2006/table">
            <a:tbl>
              <a:tblPr/>
              <a:tblGrid>
                <a:gridCol w="1114200"/>
                <a:gridCol w="1775880"/>
                <a:gridCol w="1757520"/>
                <a:gridCol w="1996920"/>
                <a:gridCol w="2270520"/>
              </a:tblGrid>
              <a:tr h="1469880">
                <a:tc>
                  <a:txBody>
                    <a:bodyPr lIns="7560" rIns="7560"/>
                    <a:p>
                      <a:pPr algn="ctr">
                        <a:lnSpc>
                          <a:spcPct val="115000"/>
                        </a:lnSpc>
                        <a:spcAft>
                          <a:spcPts val="1001"/>
                        </a:spcAft>
                      </a:pPr>
                      <a:r>
                        <a:rPr b="1" lang="en-US" sz="2400" spc="-1" strike="noStrike">
                          <a:solidFill>
                            <a:srgbClr val="241652"/>
                          </a:solidFill>
                          <a:latin typeface="Calibri"/>
                        </a:rPr>
                        <a:t>Severity Level</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1" lang="en-US" sz="2400" spc="-1" strike="noStrike">
                          <a:solidFill>
                            <a:srgbClr val="241652"/>
                          </a:solidFill>
                          <a:latin typeface="Calibri"/>
                        </a:rPr>
                        <a:t>Service &amp; Public Health Risk</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1" lang="en-US" sz="2400" spc="-1" strike="noStrike">
                          <a:solidFill>
                            <a:srgbClr val="241652"/>
                          </a:solidFill>
                          <a:latin typeface="Calibri"/>
                        </a:rPr>
                        <a:t>Percent of System Affected</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1" lang="en-US" sz="2400" spc="-1" strike="noStrike">
                          <a:solidFill>
                            <a:srgbClr val="241652"/>
                          </a:solidFill>
                          <a:latin typeface="Calibri"/>
                        </a:rPr>
                        <a:t>Time Lapse of Interruption </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1" lang="en-US" sz="2400" spc="-1" strike="noStrike">
                          <a:solidFill>
                            <a:srgbClr val="241652"/>
                          </a:solidFill>
                          <a:latin typeface="Calibri"/>
                        </a:rPr>
                        <a:t>Example</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510840">
                <a:tc>
                  <a:txBody>
                    <a:bodyPr lIns="7560" rIns="7560"/>
                    <a:p>
                      <a:pPr algn="ctr">
                        <a:lnSpc>
                          <a:spcPct val="115000"/>
                        </a:lnSpc>
                        <a:spcAft>
                          <a:spcPts val="1001"/>
                        </a:spcAft>
                      </a:pPr>
                      <a:r>
                        <a:rPr b="1" lang="en-US" sz="2400" spc="-1" strike="noStrike">
                          <a:solidFill>
                            <a:srgbClr val="241652"/>
                          </a:solidFill>
                          <a:latin typeface="Calibri"/>
                        </a:rPr>
                        <a:t>1</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Minor</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10</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24-hrs</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0" lang="en-US" sz="2400" spc="-1" strike="noStrike">
                          <a:solidFill>
                            <a:srgbClr val="241652"/>
                          </a:solidFill>
                          <a:latin typeface="Calibri"/>
                        </a:rPr>
                        <a:t>Valve Damage </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784080">
                <a:tc>
                  <a:txBody>
                    <a:bodyPr lIns="7560" rIns="7560"/>
                    <a:p>
                      <a:pPr algn="ctr">
                        <a:lnSpc>
                          <a:spcPct val="115000"/>
                        </a:lnSpc>
                        <a:spcAft>
                          <a:spcPts val="1001"/>
                        </a:spcAft>
                      </a:pPr>
                      <a:r>
                        <a:rPr b="1" lang="en-US" sz="2400" spc="-1" strike="noStrike">
                          <a:solidFill>
                            <a:srgbClr val="241652"/>
                          </a:solidFill>
                          <a:latin typeface="Calibri"/>
                        </a:rPr>
                        <a:t>2</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Moderate</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50</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72-hrs</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0" lang="en-US" sz="2400" spc="-1" strike="noStrike">
                          <a:solidFill>
                            <a:srgbClr val="241652"/>
                          </a:solidFill>
                          <a:latin typeface="Calibri"/>
                        </a:rPr>
                        <a:t>Chemical Pump Failure</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510840">
                <a:tc>
                  <a:txBody>
                    <a:bodyPr lIns="7560" rIns="7560"/>
                    <a:p>
                      <a:pPr algn="ctr">
                        <a:lnSpc>
                          <a:spcPct val="115000"/>
                        </a:lnSpc>
                        <a:spcAft>
                          <a:spcPts val="1001"/>
                        </a:spcAft>
                      </a:pPr>
                      <a:r>
                        <a:rPr b="1" lang="en-US" sz="2400" spc="-1" strike="noStrike">
                          <a:solidFill>
                            <a:srgbClr val="241652"/>
                          </a:solidFill>
                          <a:latin typeface="Calibri"/>
                        </a:rPr>
                        <a:t>3</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Major</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50</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72-hrs</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0" lang="en-US" sz="2400" spc="-1" strike="noStrike">
                          <a:solidFill>
                            <a:srgbClr val="241652"/>
                          </a:solidFill>
                          <a:latin typeface="Calibri"/>
                        </a:rPr>
                        <a:t>Well Outage</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510840">
                <a:tc>
                  <a:txBody>
                    <a:bodyPr lIns="7560" rIns="7560"/>
                    <a:p>
                      <a:pPr algn="ctr">
                        <a:lnSpc>
                          <a:spcPct val="115000"/>
                        </a:lnSpc>
                        <a:spcAft>
                          <a:spcPts val="1001"/>
                        </a:spcAft>
                      </a:pPr>
                      <a:r>
                        <a:rPr b="1" lang="en-US" sz="2400" spc="-1" strike="noStrike">
                          <a:solidFill>
                            <a:srgbClr val="241652"/>
                          </a:solidFill>
                          <a:latin typeface="Calibri"/>
                        </a:rPr>
                        <a:t>4</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Severe</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50</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 </a:t>
                      </a:r>
                      <a:r>
                        <a:rPr b="0" lang="en-US" sz="2400" spc="-1" strike="noStrike">
                          <a:solidFill>
                            <a:srgbClr val="241652"/>
                          </a:solidFill>
                          <a:latin typeface="Calibri"/>
                        </a:rPr>
                        <a:t>1-wk</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0" lang="en-US" sz="2400" spc="-1" strike="noStrike">
                          <a:solidFill>
                            <a:srgbClr val="241652"/>
                          </a:solidFill>
                          <a:latin typeface="Calibri"/>
                        </a:rPr>
                        <a:t>Drought</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r h="511560">
                <a:tc>
                  <a:txBody>
                    <a:bodyPr lIns="7560" rIns="7560"/>
                    <a:p>
                      <a:pPr algn="ctr">
                        <a:lnSpc>
                          <a:spcPct val="115000"/>
                        </a:lnSpc>
                        <a:spcAft>
                          <a:spcPts val="1001"/>
                        </a:spcAft>
                      </a:pPr>
                      <a:r>
                        <a:rPr b="1" lang="en-US" sz="2400" spc="-1" strike="noStrike">
                          <a:solidFill>
                            <a:srgbClr val="241652"/>
                          </a:solidFill>
                          <a:latin typeface="Calibri"/>
                        </a:rPr>
                        <a:t>5</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Catastrophic</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Catastrophic</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lIns="7560" rIns="7560"/>
                    <a:p>
                      <a:pPr algn="ctr">
                        <a:lnSpc>
                          <a:spcPct val="115000"/>
                        </a:lnSpc>
                        <a:spcAft>
                          <a:spcPts val="1001"/>
                        </a:spcAft>
                      </a:pPr>
                      <a:r>
                        <a:rPr b="0" lang="en-US" sz="2400" spc="-1" strike="noStrike">
                          <a:solidFill>
                            <a:srgbClr val="241652"/>
                          </a:solidFill>
                          <a:latin typeface="Calibri"/>
                        </a:rPr>
                        <a:t>Catastrophic</a:t>
                      </a:r>
                      <a:endParaRPr b="0" lang="en-US" sz="2400" spc="-1" strike="noStrike">
                        <a:latin typeface="Arial"/>
                      </a:endParaRPr>
                    </a:p>
                  </a:txBody>
                  <a:tcPr marL="7560" marR="756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c>
                  <a:txBody>
                    <a:bodyPr/>
                    <a:p>
                      <a:pPr algn="ctr">
                        <a:lnSpc>
                          <a:spcPct val="115000"/>
                        </a:lnSpc>
                        <a:spcAft>
                          <a:spcPts val="1001"/>
                        </a:spcAft>
                      </a:pPr>
                      <a:r>
                        <a:rPr b="0" lang="en-US" sz="2400" spc="-1" strike="noStrike">
                          <a:solidFill>
                            <a:srgbClr val="241652"/>
                          </a:solidFill>
                          <a:latin typeface="Calibri"/>
                        </a:rPr>
                        <a:t>Flood</a:t>
                      </a:r>
                      <a:endParaRPr b="0" lang="en-US" sz="2400" spc="-1" strike="noStrike">
                        <a:latin typeface="Arial"/>
                      </a:endParaRPr>
                    </a:p>
                  </a:txBody>
                  <a:tcPr marL="91440" marR="91440">
                    <a:lnL w="9360">
                      <a:solidFill>
                        <a:srgbClr val="b9cad5"/>
                      </a:solidFill>
                    </a:lnL>
                    <a:lnR w="9360">
                      <a:solidFill>
                        <a:srgbClr val="b9cad5"/>
                      </a:solidFill>
                    </a:lnR>
                    <a:lnT w="9360">
                      <a:solidFill>
                        <a:srgbClr val="b9cad5"/>
                      </a:solidFill>
                    </a:lnT>
                    <a:lnB w="9360">
                      <a:solidFill>
                        <a:srgbClr val="b9cad5"/>
                      </a:solidFill>
                    </a:lnB>
                    <a:solidFill>
                      <a:srgbClr val="e1f0f9"/>
                    </a:solidFill>
                  </a:tcPr>
                </a:tc>
              </a:tr>
            </a:tbl>
          </a:graphicData>
        </a:graphic>
      </p:graphicFrame>
    </p:spTree>
  </p:cSld>
  <p:timing>
    <p:tnLst>
      <p:par>
        <p:cTn id="151" dur="indefinite" restart="never" nodeType="tmRoot">
          <p:childTnLst>
            <p:seq>
              <p:cTn id="152"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70" name="Table 1"/>
          <p:cNvGraphicFramePr/>
          <p:nvPr/>
        </p:nvGraphicFramePr>
        <p:xfrm>
          <a:off x="-3600" y="942480"/>
          <a:ext cx="9146880" cy="5790600"/>
        </p:xfrm>
        <a:graphic>
          <a:graphicData uri="http://schemas.openxmlformats.org/drawingml/2006/table">
            <a:tbl>
              <a:tblPr/>
              <a:tblGrid>
                <a:gridCol w="1970640"/>
                <a:gridCol w="7176600"/>
              </a:tblGrid>
              <a:tr h="294480">
                <a:tc>
                  <a:txBody>
                    <a:bodyPr lIns="58680" rIns="58680"/>
                    <a:p>
                      <a:pPr>
                        <a:lnSpc>
                          <a:spcPct val="100000"/>
                        </a:lnSpc>
                        <a:spcAft>
                          <a:spcPts val="1001"/>
                        </a:spcAft>
                      </a:pPr>
                      <a:r>
                        <a:rPr b="1" lang="en-US" sz="1600" spc="-1" strike="noStrike">
                          <a:solidFill>
                            <a:srgbClr val="241652"/>
                          </a:solidFill>
                          <a:latin typeface="Calibri"/>
                        </a:rPr>
                        <a:t>Assessment </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a:txBody>
                    <a:bodyPr lIns="58680" rIns="58680"/>
                    <a:p>
                      <a:pPr>
                        <a:lnSpc>
                          <a:spcPct val="100000"/>
                        </a:lnSpc>
                        <a:spcAft>
                          <a:spcPts val="1001"/>
                        </a:spcAft>
                      </a:pPr>
                      <a:r>
                        <a:rPr b="1" lang="en-US" sz="1600" spc="-1" strike="noStrike">
                          <a:solidFill>
                            <a:srgbClr val="241652"/>
                          </a:solidFill>
                          <a:latin typeface="Calibri"/>
                        </a:rPr>
                        <a:t>Low</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201200">
                <a:tc>
                  <a:txBody>
                    <a:bodyPr lIns="58680" rIns="58680"/>
                    <a:p>
                      <a:pPr>
                        <a:lnSpc>
                          <a:spcPct val="100000"/>
                        </a:lnSpc>
                        <a:spcAft>
                          <a:spcPts val="1001"/>
                        </a:spcAft>
                      </a:pPr>
                      <a:r>
                        <a:rPr b="1" lang="en-US" sz="1600" spc="-1" strike="noStrike">
                          <a:solidFill>
                            <a:srgbClr val="241652"/>
                          </a:solidFill>
                          <a:latin typeface="Calibri"/>
                        </a:rPr>
                        <a:t>Immediate actions </a:t>
                      </a:r>
                      <a:endParaRPr b="0" lang="en-US" sz="1600" spc="-1" strike="noStrike">
                        <a:latin typeface="Arial"/>
                      </a:endParaRPr>
                    </a:p>
                  </a:txBody>
                  <a:tcPr marL="58680" marR="58680">
                    <a:lnL w="12240">
                      <a:solidFill>
                        <a:srgbClr val="ffffff"/>
                      </a:solidFill>
                    </a:lnL>
                    <a:lnR w="12240">
                      <a:solidFill>
                        <a:srgbClr val="ffffff"/>
                      </a:solidFill>
                    </a:lnR>
                    <a:lnT w="38160">
                      <a:solidFill>
                        <a:srgbClr val="ffffff"/>
                      </a:solidFill>
                    </a:lnT>
                    <a:lnB w="12240">
                      <a:solidFill>
                        <a:srgbClr val="ffffff"/>
                      </a:solidFill>
                    </a:lnB>
                    <a:solidFill>
                      <a:srgbClr val="bfcfd9"/>
                    </a:solidFill>
                  </a:tcPr>
                </a:tc>
                <a:tc>
                  <a:txBody>
                    <a:bodyPr lIns="58680" rIns="58680"/>
                    <a:p>
                      <a:pPr marL="343080" indent="-342360">
                        <a:lnSpc>
                          <a:spcPct val="100000"/>
                        </a:lnSpc>
                        <a:buClr>
                          <a:srgbClr val="241652"/>
                        </a:buClr>
                        <a:buFont typeface="Symbol"/>
                        <a:buChar char=""/>
                      </a:pPr>
                      <a:r>
                        <a:rPr b="0" lang="en-US" sz="1600" spc="-1" strike="noStrike">
                          <a:solidFill>
                            <a:srgbClr val="241652"/>
                          </a:solidFill>
                          <a:latin typeface="Calibri"/>
                        </a:rPr>
                        <a:t>Turn off all connections to houses, and notify customers while turning off service</a:t>
                      </a:r>
                      <a:endParaRPr b="0" lang="en-US" sz="1600" spc="-1" strike="noStrike">
                        <a:latin typeface="Arial"/>
                      </a:endParaRPr>
                    </a:p>
                    <a:p>
                      <a:pPr lvl="1" marL="743040" indent="-285120">
                        <a:lnSpc>
                          <a:spcPct val="100000"/>
                        </a:lnSpc>
                        <a:buClr>
                          <a:srgbClr val="ff0000"/>
                        </a:buClr>
                        <a:buFont typeface="Courier New"/>
                        <a:buChar char="o"/>
                      </a:pPr>
                      <a:r>
                        <a:rPr b="1" lang="en-US" sz="1600" spc="-1" strike="noStrike">
                          <a:solidFill>
                            <a:srgbClr val="ff0000"/>
                          </a:solidFill>
                          <a:latin typeface="Calibri"/>
                        </a:rPr>
                        <a:t>Ensure customers have not turned service back on</a:t>
                      </a:r>
                      <a:endParaRPr b="0" lang="en-US" sz="1600" spc="-1" strike="noStrike">
                        <a:latin typeface="Arial"/>
                      </a:endParaRPr>
                    </a:p>
                    <a:p>
                      <a:pPr marL="343080" indent="-342360">
                        <a:lnSpc>
                          <a:spcPct val="100000"/>
                        </a:lnSpc>
                        <a:buClr>
                          <a:srgbClr val="ff0000"/>
                        </a:buClr>
                        <a:buFont typeface="Symbol"/>
                        <a:buChar char=""/>
                      </a:pPr>
                      <a:r>
                        <a:rPr b="1" lang="en-US" sz="1600" spc="-1" strike="noStrike">
                          <a:solidFill>
                            <a:srgbClr val="ff0000"/>
                          </a:solidFill>
                          <a:latin typeface="Calibri"/>
                        </a:rPr>
                        <a:t>super chlorinate (10 ppm)</a:t>
                      </a:r>
                      <a:endParaRPr b="0" lang="en-US" sz="1600" spc="-1" strike="noStrike">
                        <a:latin typeface="Arial"/>
                      </a:endParaRPr>
                    </a:p>
                    <a:p>
                      <a:pPr marL="343080" indent="-342360">
                        <a:lnSpc>
                          <a:spcPct val="100000"/>
                        </a:lnSpc>
                        <a:buClr>
                          <a:srgbClr val="ff0000"/>
                        </a:buClr>
                        <a:buFont typeface="Symbol"/>
                        <a:buChar char=""/>
                      </a:pPr>
                      <a:r>
                        <a:rPr b="1" lang="en-US" sz="1600" spc="-1" strike="noStrike">
                          <a:solidFill>
                            <a:srgbClr val="ff0000"/>
                          </a:solidFill>
                          <a:latin typeface="Calibri"/>
                        </a:rPr>
                        <a:t>flush (2.5 fps)</a:t>
                      </a:r>
                      <a:endParaRPr b="0" lang="en-US" sz="1600" spc="-1" strike="noStrike">
                        <a:latin typeface="Arial"/>
                      </a:endParaRPr>
                    </a:p>
                    <a:p>
                      <a:pPr lvl="1" marL="743040" indent="-285120">
                        <a:lnSpc>
                          <a:spcPct val="100000"/>
                        </a:lnSpc>
                        <a:buClr>
                          <a:srgbClr val="241652"/>
                        </a:buClr>
                        <a:buFont typeface="Courier New"/>
                        <a:buChar char="o"/>
                      </a:pPr>
                      <a:r>
                        <a:rPr b="0" lang="en-US" sz="1600" spc="-1" strike="noStrike">
                          <a:solidFill>
                            <a:srgbClr val="241652"/>
                          </a:solidFill>
                          <a:latin typeface="Calibri"/>
                        </a:rPr>
                        <a:t>Take residuals to ensure the affected portion of distribution water quality is back in compliance.</a:t>
                      </a:r>
                      <a:endParaRPr b="0" lang="en-US" sz="1600" spc="-1" strike="noStrike">
                        <a:latin typeface="Arial"/>
                      </a:endParaRPr>
                    </a:p>
                    <a:p>
                      <a:pPr marL="343080" indent="-342360">
                        <a:lnSpc>
                          <a:spcPct val="100000"/>
                        </a:lnSpc>
                        <a:buClr>
                          <a:srgbClr val="241652"/>
                        </a:buClr>
                        <a:buFont typeface="Symbol"/>
                        <a:buChar char=""/>
                      </a:pPr>
                      <a:r>
                        <a:rPr b="0" lang="en-US" sz="1600" spc="-1" strike="noStrike">
                          <a:solidFill>
                            <a:srgbClr val="241652"/>
                          </a:solidFill>
                          <a:latin typeface="Calibri"/>
                        </a:rPr>
                        <a:t>Preferably that a BacT sample (labeled accordingly as a special sample) to be tested at </a:t>
                      </a:r>
                      <a:r>
                        <a:rPr b="1" lang="en-US" sz="1600" spc="-1" strike="noStrike">
                          <a:solidFill>
                            <a:srgbClr val="ff0000"/>
                          </a:solidFill>
                          <a:latin typeface="Calibri"/>
                        </a:rPr>
                        <a:t>CERTIFIED LAB </a:t>
                      </a:r>
                      <a:r>
                        <a:rPr b="0" lang="en-US" sz="1600" spc="-1" strike="noStrike">
                          <a:solidFill>
                            <a:srgbClr val="241652"/>
                          </a:solidFill>
                          <a:latin typeface="Calibri"/>
                        </a:rPr>
                        <a:t>in CITY </a:t>
                      </a:r>
                      <a:r>
                        <a:rPr b="1" lang="en-US" sz="1600" spc="-1" strike="noStrike">
                          <a:solidFill>
                            <a:srgbClr val="ff0000"/>
                          </a:solidFill>
                          <a:latin typeface="Calibri"/>
                        </a:rPr>
                        <a:t>(refer to OMP, Appendix J)</a:t>
                      </a:r>
                      <a:r>
                        <a:rPr b="0" lang="en-US" sz="1600" spc="-1" strike="noStrike">
                          <a:solidFill>
                            <a:srgbClr val="241652"/>
                          </a:solidFill>
                          <a:latin typeface="Calibri"/>
                        </a:rPr>
                        <a:t>.</a:t>
                      </a:r>
                      <a:endParaRPr b="0" lang="en-US" sz="1600" spc="-1" strike="noStrike">
                        <a:latin typeface="Arial"/>
                      </a:endParaRPr>
                    </a:p>
                    <a:p>
                      <a:pPr lvl="1" marL="743040" indent="-285120">
                        <a:lnSpc>
                          <a:spcPct val="100000"/>
                        </a:lnSpc>
                        <a:buClr>
                          <a:srgbClr val="241652"/>
                        </a:buClr>
                        <a:buFont typeface="Courier New"/>
                        <a:buChar char="o"/>
                      </a:pPr>
                      <a:r>
                        <a:rPr b="0" lang="en-US" sz="1600" spc="-1" strike="noStrike">
                          <a:solidFill>
                            <a:srgbClr val="241652"/>
                          </a:solidFill>
                          <a:latin typeface="Calibri"/>
                        </a:rPr>
                        <a:t>Wait for result negative microbial results before returning to service.</a:t>
                      </a:r>
                      <a:endParaRPr b="0" lang="en-US" sz="1600" spc="-1" strike="noStrike">
                        <a:latin typeface="Arial"/>
                      </a:endParaRPr>
                    </a:p>
                    <a:p>
                      <a:pPr marL="343080" indent="-342360">
                        <a:lnSpc>
                          <a:spcPct val="100000"/>
                        </a:lnSpc>
                        <a:buClr>
                          <a:srgbClr val="ff0000"/>
                        </a:buClr>
                        <a:buFont typeface="Symbol"/>
                        <a:buChar char=""/>
                      </a:pPr>
                      <a:r>
                        <a:rPr b="1" lang="en-US" sz="1600" spc="-1" strike="noStrike">
                          <a:solidFill>
                            <a:srgbClr val="ff0000"/>
                          </a:solidFill>
                          <a:latin typeface="Calibri"/>
                        </a:rPr>
                        <a:t>Restore service to all customers</a:t>
                      </a:r>
                      <a:endParaRPr b="0" lang="en-US" sz="1600" spc="-1" strike="noStrike">
                        <a:latin typeface="Arial"/>
                      </a:endParaRPr>
                    </a:p>
                    <a:p>
                      <a:pPr lvl="1" marL="743040" indent="-285120">
                        <a:lnSpc>
                          <a:spcPct val="100000"/>
                        </a:lnSpc>
                        <a:buClr>
                          <a:srgbClr val="241652"/>
                        </a:buClr>
                        <a:buFont typeface="Courier New"/>
                        <a:buChar char="o"/>
                      </a:pPr>
                      <a:r>
                        <a:rPr b="0" lang="en-US" sz="1600" spc="-1" strike="noStrike">
                          <a:solidFill>
                            <a:srgbClr val="241652"/>
                          </a:solidFill>
                          <a:latin typeface="Calibri"/>
                        </a:rPr>
                        <a:t>Ensure service connection meter is not running indicating an open valve within the property</a:t>
                      </a:r>
                      <a:endParaRPr b="0" lang="en-US" sz="1600" spc="-1" strike="noStrike">
                        <a:latin typeface="Arial"/>
                      </a:endParaRPr>
                    </a:p>
                    <a:p>
                      <a:pPr lvl="2" marL="1143000" indent="-227880">
                        <a:lnSpc>
                          <a:spcPct val="100000"/>
                        </a:lnSpc>
                        <a:buClr>
                          <a:srgbClr val="241652"/>
                        </a:buClr>
                        <a:buFont typeface="Wingdings" charset="2"/>
                        <a:buChar char=""/>
                      </a:pPr>
                      <a:r>
                        <a:rPr b="0" lang="en-US" sz="1600" spc="-1" strike="noStrike">
                          <a:solidFill>
                            <a:srgbClr val="241652"/>
                          </a:solidFill>
                          <a:latin typeface="Calibri"/>
                        </a:rPr>
                        <a:t>Preferably return service when the customer is present in this situation.</a:t>
                      </a:r>
                      <a:endParaRPr b="0" lang="en-US" sz="1600" spc="-1" strike="noStrike">
                        <a:latin typeface="Arial"/>
                      </a:endParaRPr>
                    </a:p>
                    <a:p>
                      <a:pPr marL="343080" indent="-342360">
                        <a:lnSpc>
                          <a:spcPct val="100000"/>
                        </a:lnSpc>
                        <a:buClr>
                          <a:srgbClr val="ff0000"/>
                        </a:buClr>
                        <a:buFont typeface="Symbol"/>
                        <a:buChar char=""/>
                      </a:pPr>
                      <a:r>
                        <a:rPr b="1" lang="en-US" sz="1600" spc="-1" strike="noStrike">
                          <a:solidFill>
                            <a:srgbClr val="ff0000"/>
                          </a:solidFill>
                          <a:latin typeface="Calibri"/>
                        </a:rPr>
                        <a:t>Perform Level I/II Assessment.</a:t>
                      </a:r>
                      <a:endParaRPr b="0" lang="en-US" sz="1600" spc="-1" strike="noStrike">
                        <a:latin typeface="Arial"/>
                      </a:endParaRPr>
                    </a:p>
                    <a:p>
                      <a:pPr lvl="1" marL="743040" indent="-285120">
                        <a:lnSpc>
                          <a:spcPct val="100000"/>
                        </a:lnSpc>
                        <a:spcAft>
                          <a:spcPts val="1001"/>
                        </a:spcAft>
                        <a:buClr>
                          <a:srgbClr val="ff0000"/>
                        </a:buClr>
                        <a:buFont typeface="Courier New"/>
                        <a:buChar char="o"/>
                      </a:pPr>
                      <a:r>
                        <a:rPr b="1" lang="en-US" sz="1600" spc="-1" strike="noStrike" u="sng">
                          <a:solidFill>
                            <a:srgbClr val="0000ff"/>
                          </a:solidFill>
                          <a:uFillTx/>
                          <a:latin typeface="Calibri"/>
                          <a:hlinkClick r:id="rId1"/>
                        </a:rPr>
                        <a:t>https://www.env.nm.gov/dwb/RTCR.htm</a:t>
                      </a:r>
                      <a:endParaRPr b="0" lang="en-US" sz="1600" spc="-1" strike="noStrike">
                        <a:latin typeface="Arial"/>
                      </a:endParaRPr>
                    </a:p>
                  </a:txBody>
                  <a:tcPr marL="58680" marR="5868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797040">
                <a:tc>
                  <a:txBody>
                    <a:bodyPr lIns="58680" rIns="58680"/>
                    <a:p>
                      <a:pPr>
                        <a:lnSpc>
                          <a:spcPct val="100000"/>
                        </a:lnSpc>
                        <a:spcAft>
                          <a:spcPts val="1001"/>
                        </a:spcAft>
                      </a:pPr>
                      <a:r>
                        <a:rPr b="1" lang="en-US" sz="1600" spc="-1" strike="noStrike">
                          <a:solidFill>
                            <a:srgbClr val="241652"/>
                          </a:solidFill>
                          <a:latin typeface="Calibri"/>
                        </a:rPr>
                        <a:t>Notifications </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marL="343080" indent="-342360">
                        <a:lnSpc>
                          <a:spcPct val="100000"/>
                        </a:lnSpc>
                        <a:buClr>
                          <a:srgbClr val="ff0000"/>
                        </a:buClr>
                        <a:buFont typeface="Symbol"/>
                        <a:buChar char=""/>
                      </a:pPr>
                      <a:r>
                        <a:rPr b="1" lang="en-US" sz="1600" spc="-1" strike="noStrike">
                          <a:solidFill>
                            <a:srgbClr val="ff0000"/>
                          </a:solidFill>
                          <a:latin typeface="Calibri"/>
                        </a:rPr>
                        <a:t>Notify customers while shutting off service connections</a:t>
                      </a:r>
                      <a:endParaRPr b="0" lang="en-US" sz="1600" spc="-1" strike="noStrike">
                        <a:latin typeface="Arial"/>
                      </a:endParaRPr>
                    </a:p>
                    <a:p>
                      <a:pPr marL="343080" indent="-342360">
                        <a:lnSpc>
                          <a:spcPct val="100000"/>
                        </a:lnSpc>
                        <a:buClr>
                          <a:srgbClr val="ff0000"/>
                        </a:buClr>
                        <a:buFont typeface="Symbol"/>
                        <a:buChar char=""/>
                      </a:pPr>
                      <a:r>
                        <a:rPr b="1" lang="en-US" sz="1600" spc="-1" strike="noStrike">
                          <a:solidFill>
                            <a:srgbClr val="ff0000"/>
                          </a:solidFill>
                          <a:latin typeface="Calibri"/>
                        </a:rPr>
                        <a:t>Notify system compliance officer</a:t>
                      </a:r>
                      <a:endParaRPr b="0" lang="en-US" sz="1600" spc="-1" strike="noStrike">
                        <a:latin typeface="Arial"/>
                      </a:endParaRPr>
                    </a:p>
                    <a:p>
                      <a:pPr marL="343080" indent="-342360">
                        <a:lnSpc>
                          <a:spcPct val="100000"/>
                        </a:lnSpc>
                        <a:spcAft>
                          <a:spcPts val="1001"/>
                        </a:spcAft>
                        <a:buClr>
                          <a:srgbClr val="241652"/>
                        </a:buClr>
                        <a:buFont typeface="Symbol"/>
                        <a:buChar char=""/>
                      </a:pPr>
                      <a:r>
                        <a:rPr b="0" lang="en-US" sz="1600" spc="-1" strike="noStrike">
                          <a:solidFill>
                            <a:srgbClr val="241652"/>
                          </a:solidFill>
                          <a:latin typeface="Calibri"/>
                        </a:rPr>
                        <a:t>Notify customer when service is returned</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497880">
                <a:tc>
                  <a:txBody>
                    <a:bodyPr lIns="58680" rIns="58680"/>
                    <a:p>
                      <a:pPr>
                        <a:lnSpc>
                          <a:spcPct val="100000"/>
                        </a:lnSpc>
                        <a:spcAft>
                          <a:spcPts val="1001"/>
                        </a:spcAft>
                      </a:pPr>
                      <a:r>
                        <a:rPr b="1" lang="en-US" sz="1600" spc="-1" strike="noStrike">
                          <a:solidFill>
                            <a:srgbClr val="241652"/>
                          </a:solidFill>
                          <a:latin typeface="Calibri"/>
                        </a:rPr>
                        <a:t>Follow-up actions </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marL="343080" indent="-342360">
                        <a:lnSpc>
                          <a:spcPct val="100000"/>
                        </a:lnSpc>
                        <a:spcAft>
                          <a:spcPts val="1001"/>
                        </a:spcAft>
                        <a:buClr>
                          <a:srgbClr val="241652"/>
                        </a:buClr>
                        <a:buFont typeface="Symbol"/>
                        <a:buChar char=""/>
                      </a:pPr>
                      <a:r>
                        <a:rPr b="0" lang="en-US" sz="1600" spc="-1" strike="noStrike">
                          <a:solidFill>
                            <a:srgbClr val="241652"/>
                          </a:solidFill>
                          <a:latin typeface="Calibri"/>
                        </a:rPr>
                        <a:t>Monitor water quality assess issue what caused problem.</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
        <p:nvSpPr>
          <p:cNvPr id="471" name="CustomShape 2"/>
          <p:cNvSpPr/>
          <p:nvPr/>
        </p:nvSpPr>
        <p:spPr>
          <a:xfrm>
            <a:off x="30960" y="480600"/>
            <a:ext cx="660276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241647"/>
                </a:solidFill>
                <a:latin typeface="Palatino Linotype"/>
                <a:ea typeface="DejaVu Sans"/>
              </a:rPr>
              <a:t>G. Microbial (coliform, E. coli) Contamination</a:t>
            </a:r>
            <a:endParaRPr b="0" lang="en-US" sz="2400" spc="-1" strike="noStrike">
              <a:latin typeface="Arial"/>
            </a:endParaRPr>
          </a:p>
        </p:txBody>
      </p:sp>
    </p:spTree>
  </p:cSld>
  <p:timing>
    <p:tnLst>
      <p:par>
        <p:cTn id="153" dur="indefinite" restart="never" nodeType="tmRoot">
          <p:childTnLst>
            <p:seq>
              <p:cTn id="154"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380880" y="1219320"/>
            <a:ext cx="8533800" cy="3749040"/>
          </a:xfrm>
          <a:prstGeom prst="rect">
            <a:avLst/>
          </a:prstGeom>
          <a:noFill/>
          <a:ln>
            <a:noFill/>
          </a:ln>
        </p:spPr>
        <p:style>
          <a:lnRef idx="0"/>
          <a:fillRef idx="0"/>
          <a:effectRef idx="0"/>
          <a:fontRef idx="minor"/>
        </p:style>
        <p:txBody>
          <a:bodyPr lIns="90000" rIns="90000" tIns="45000" bIns="45000"/>
          <a:p>
            <a:pPr marL="285840" indent="-285120">
              <a:lnSpc>
                <a:spcPct val="100000"/>
              </a:lnSpc>
              <a:buClr>
                <a:srgbClr val="241652"/>
              </a:buClr>
              <a:buFont typeface="Arial"/>
              <a:buChar char="•"/>
            </a:pPr>
            <a:r>
              <a:rPr b="0" lang="en-US" sz="2000" spc="-1" strike="noStrike">
                <a:solidFill>
                  <a:srgbClr val="241652"/>
                </a:solidFill>
                <a:latin typeface="Calibri"/>
                <a:ea typeface="Calibri"/>
              </a:rPr>
              <a:t>What about maintenance work orders and changing on-hand inventory tracking for asset management? </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Is there notification or follow-on actions for other agencies and/ or companies?</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Should you evaluate the frequency of this occurrence to determine if the O&amp;M plan is being followed and/or if changes are needed in the system’s O&amp;M process?</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Does this indicate another vulnerability that should be included Section 9?</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Do employee’s need remedial training?</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Are Senior Water Rights in jeopardy?</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Optimize blending of lower quality water?</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Calibri"/>
              </a:rPr>
              <a:t>Evaluate the rate structure?</a:t>
            </a:r>
            <a:endParaRPr b="0" lang="en-US" sz="2000" spc="-1" strike="noStrike">
              <a:latin typeface="Arial"/>
            </a:endParaRPr>
          </a:p>
        </p:txBody>
      </p:sp>
      <p:sp>
        <p:nvSpPr>
          <p:cNvPr id="473" name="CustomShape 2"/>
          <p:cNvSpPr/>
          <p:nvPr/>
        </p:nvSpPr>
        <p:spPr>
          <a:xfrm>
            <a:off x="457200" y="685800"/>
            <a:ext cx="6695640" cy="4557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241652"/>
                </a:solidFill>
                <a:latin typeface="Palatino Linotype"/>
                <a:ea typeface="DejaVu Sans"/>
              </a:rPr>
              <a:t>Section 10: Follow-up Actions</a:t>
            </a:r>
            <a:endParaRPr b="0" lang="en-US" sz="2400" spc="-1" strike="noStrike">
              <a:latin typeface="Arial"/>
            </a:endParaRPr>
          </a:p>
        </p:txBody>
      </p:sp>
    </p:spTree>
  </p:cSld>
  <p:timing>
    <p:tnLst>
      <p:par>
        <p:cTn id="155" dur="indefinite" restart="never" nodeType="tmRoot">
          <p:childTnLst>
            <p:seq>
              <p:cTn id="156"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000" spc="-1" strike="noStrike">
                <a:solidFill>
                  <a:srgbClr val="241647"/>
                </a:solidFill>
                <a:latin typeface="Calibri"/>
                <a:ea typeface="DejaVu Sans"/>
              </a:rPr>
              <a:t>Importance</a:t>
            </a:r>
            <a:endParaRPr b="0" lang="en-US" sz="4000" spc="-1" strike="noStrike">
              <a:latin typeface="Arial"/>
            </a:endParaRPr>
          </a:p>
        </p:txBody>
      </p:sp>
      <p:sp>
        <p:nvSpPr>
          <p:cNvPr id="353" name="CustomShape 2"/>
          <p:cNvSpPr/>
          <p:nvPr/>
        </p:nvSpPr>
        <p:spPr>
          <a:xfrm>
            <a:off x="457200" y="13716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Protecting public health</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Convey to the State, funding agencies, and others that the system understands the importance of emergency response. </a:t>
            </a:r>
            <a:endParaRPr b="0" lang="en-US" sz="3200" spc="-1" strike="noStrike">
              <a:latin typeface="Arial"/>
            </a:endParaRPr>
          </a:p>
        </p:txBody>
      </p:sp>
      <p:pic>
        <p:nvPicPr>
          <p:cNvPr id="354" name="Picture 2" descr=""/>
          <p:cNvPicPr/>
          <p:nvPr/>
        </p:nvPicPr>
        <p:blipFill>
          <a:blip r:embed="rId1">
            <a:extLst>
              <a:ext uri="{BEBA8EAE-BF5A-486C-A8C5-ECC9F3942E4B}">
                <a14:imgProps xmlns:a14="http://schemas.microsoft.com/office/drawing/2010/main">
                  <a14:imgLayer r:embed="rId2">
                    <a14:imgEffect>
                      <a14:artisticCrisscrossEtching/>
                    </a14:imgEffect>
                  </a14:imgLayer>
                </a14:imgProps>
              </a:ext>
            </a:extLst>
          </a:blip>
          <a:srcRect l="0" t="4394" r="0" b="28173"/>
          <a:stretch/>
        </p:blipFill>
        <p:spPr>
          <a:xfrm>
            <a:off x="0" y="3581280"/>
            <a:ext cx="9144360" cy="32760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273600" y="1147320"/>
            <a:ext cx="8533800" cy="4267440"/>
          </a:xfrm>
          <a:prstGeom prst="rect">
            <a:avLst/>
          </a:prstGeom>
          <a:noFill/>
          <a:ln>
            <a:noFill/>
          </a:ln>
        </p:spPr>
        <p:style>
          <a:lnRef idx="0"/>
          <a:fillRef idx="0"/>
          <a:effectRef idx="0"/>
          <a:fontRef idx="minor"/>
        </p:style>
        <p:txBody>
          <a:bodyPr lIns="90000" rIns="90000" tIns="45000" bIns="45000"/>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Long-term infrastructure plan, PER, etc.?</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Water conservation program?</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Evaluating the structural integrity of surface structures before subsurface structures?</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Damage to distribution lines due to shifting ground and soil liquefaction, resulting in potential water loss, water service interruptions, low pressure, contamination and sink holes and/or large pools of water throughout the service area?</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Incur liability.</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Evaluate security programs.</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Evaluate user access.</a:t>
            </a:r>
            <a:endParaRPr b="0" lang="en-US" sz="2000" spc="-1" strike="noStrike">
              <a:latin typeface="Arial"/>
            </a:endParaRPr>
          </a:p>
          <a:p>
            <a:pPr marL="285840" indent="-285120">
              <a:lnSpc>
                <a:spcPct val="100000"/>
              </a:lnSpc>
              <a:buClr>
                <a:srgbClr val="241652"/>
              </a:buClr>
              <a:buFont typeface="Arial"/>
              <a:buChar char="•"/>
            </a:pPr>
            <a:r>
              <a:rPr b="0" lang="en-US" sz="2000" spc="-1" strike="noStrike">
                <a:solidFill>
                  <a:srgbClr val="241652"/>
                </a:solidFill>
                <a:latin typeface="Calibri"/>
                <a:ea typeface="DejaVu Sans"/>
              </a:rPr>
              <a:t>Is the event a symptom of a greater problem?</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sp>
        <p:nvSpPr>
          <p:cNvPr id="475" name="CustomShape 2"/>
          <p:cNvSpPr/>
          <p:nvPr/>
        </p:nvSpPr>
        <p:spPr>
          <a:xfrm>
            <a:off x="250920" y="672120"/>
            <a:ext cx="6695640" cy="455760"/>
          </a:xfrm>
          <a:prstGeom prst="rect">
            <a:avLst/>
          </a:prstGeom>
          <a:noFill/>
          <a:ln>
            <a:noFill/>
          </a:ln>
        </p:spPr>
        <p:style>
          <a:lnRef idx="0"/>
          <a:fillRef idx="0"/>
          <a:effectRef idx="0"/>
          <a:fontRef idx="minor"/>
        </p:style>
        <p:txBody>
          <a:bodyPr lIns="90000" rIns="90000" tIns="45000" bIns="45000"/>
          <a:p>
            <a:pPr>
              <a:lnSpc>
                <a:spcPct val="100000"/>
              </a:lnSpc>
            </a:pPr>
            <a:r>
              <a:rPr b="1" lang="en-US" sz="2400" spc="-1" strike="noStrike">
                <a:solidFill>
                  <a:srgbClr val="241652"/>
                </a:solidFill>
                <a:latin typeface="Palatino Linotype"/>
                <a:ea typeface="DejaVu Sans"/>
              </a:rPr>
              <a:t>Section 10: Follow-up Actions (cont’d)</a:t>
            </a:r>
            <a:endParaRPr b="0" lang="en-US" sz="2400" spc="-1" strike="noStrike">
              <a:latin typeface="Arial"/>
            </a:endParaRPr>
          </a:p>
        </p:txBody>
      </p:sp>
    </p:spTree>
  </p:cSld>
  <p:timing>
    <p:tnLst>
      <p:par>
        <p:cTn id="157" dur="indefinite" restart="never" nodeType="tmRoot">
          <p:childTnLst>
            <p:seq>
              <p:cTn id="158"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CustomShape 1"/>
          <p:cNvSpPr/>
          <p:nvPr/>
        </p:nvSpPr>
        <p:spPr>
          <a:xfrm>
            <a:off x="228600" y="1295280"/>
            <a:ext cx="4723560" cy="523548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Palatino Linotype"/>
                <a:ea typeface="DejaVu Sans"/>
              </a:rPr>
              <a:t>Developer frequently dismisses emergency events as never being likely</a:t>
            </a:r>
            <a:endParaRPr b="0" lang="en-US" sz="3200" spc="-1" strike="noStrike">
              <a:latin typeface="Arial"/>
            </a:endParaRPr>
          </a:p>
          <a:p>
            <a:pPr marL="109800">
              <a:lnSpc>
                <a:spcPct val="100000"/>
              </a:lnSpc>
              <a:spcBef>
                <a:spcPts val="641"/>
              </a:spcBef>
            </a:pP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Palatino Linotype"/>
                <a:ea typeface="DejaVu Sans"/>
              </a:rPr>
              <a:t>Developer does not consider all the aspects associated with an emergency</a:t>
            </a:r>
            <a:endParaRPr b="0" lang="en-US" sz="3200" spc="-1" strike="noStrike">
              <a:latin typeface="Arial"/>
            </a:endParaRPr>
          </a:p>
          <a:p>
            <a:pPr>
              <a:lnSpc>
                <a:spcPct val="100000"/>
              </a:lnSpc>
              <a:spcBef>
                <a:spcPts val="680"/>
              </a:spcBef>
            </a:pPr>
            <a:endParaRPr b="0" lang="en-US" sz="3200" spc="-1" strike="noStrike">
              <a:latin typeface="Arial"/>
            </a:endParaRPr>
          </a:p>
        </p:txBody>
      </p:sp>
      <p:sp>
        <p:nvSpPr>
          <p:cNvPr id="477" name="CustomShape 2"/>
          <p:cNvSpPr/>
          <p:nvPr/>
        </p:nvSpPr>
        <p:spPr>
          <a:xfrm>
            <a:off x="7632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478" name="Picture 2" descr=""/>
          <p:cNvPicPr/>
          <p:nvPr/>
        </p:nvPicPr>
        <p:blipFill>
          <a:blip r:embed="rId1"/>
          <a:stretch/>
        </p:blipFill>
        <p:spPr>
          <a:xfrm>
            <a:off x="4724280" y="1295280"/>
            <a:ext cx="4037040" cy="3031560"/>
          </a:xfrm>
          <a:prstGeom prst="rect">
            <a:avLst/>
          </a:prstGeom>
          <a:ln>
            <a:noFill/>
          </a:ln>
        </p:spPr>
      </p:pic>
    </p:spTree>
  </p:cSld>
  <p:timing>
    <p:tnLst>
      <p:par>
        <p:cTn id="159" dur="indefinite" restart="never" nodeType="tmRoot">
          <p:childTnLst>
            <p:seq>
              <p:cTn id="160"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CustomShape 1"/>
          <p:cNvSpPr/>
          <p:nvPr/>
        </p:nvSpPr>
        <p:spPr>
          <a:xfrm>
            <a:off x="76320" y="48708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480" name="Picture 1" descr=""/>
          <p:cNvPicPr/>
          <p:nvPr/>
        </p:nvPicPr>
        <p:blipFill>
          <a:blip r:embed="rId1"/>
          <a:srcRect l="15265" t="0" r="3592" b="0"/>
          <a:stretch/>
        </p:blipFill>
        <p:spPr>
          <a:xfrm>
            <a:off x="0" y="1172880"/>
            <a:ext cx="8609760" cy="5151240"/>
          </a:xfrm>
          <a:prstGeom prst="rect">
            <a:avLst/>
          </a:prstGeom>
          <a:ln>
            <a:noFill/>
          </a:ln>
        </p:spPr>
      </p:pic>
    </p:spTree>
  </p:cSld>
  <p:timing>
    <p:tnLst>
      <p:par>
        <p:cTn id="161" dur="indefinite" restart="never" nodeType="tmRoot">
          <p:childTnLst>
            <p:seq>
              <p:cTn id="162"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CustomShape 1"/>
          <p:cNvSpPr/>
          <p:nvPr/>
        </p:nvSpPr>
        <p:spPr>
          <a:xfrm>
            <a:off x="152280" y="4626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482" name="Picture 3" descr=""/>
          <p:cNvPicPr/>
          <p:nvPr/>
        </p:nvPicPr>
        <p:blipFill>
          <a:blip r:embed="rId1"/>
          <a:stretch/>
        </p:blipFill>
        <p:spPr>
          <a:xfrm>
            <a:off x="609480" y="997560"/>
            <a:ext cx="8076600" cy="5626440"/>
          </a:xfrm>
          <a:prstGeom prst="rect">
            <a:avLst/>
          </a:prstGeom>
          <a:ln>
            <a:noFill/>
          </a:ln>
        </p:spPr>
      </p:pic>
      <p:pic>
        <p:nvPicPr>
          <p:cNvPr id="483" name="Picture 4" descr=""/>
          <p:cNvPicPr/>
          <p:nvPr/>
        </p:nvPicPr>
        <p:blipFill>
          <a:blip r:embed="rId2"/>
          <a:stretch/>
        </p:blipFill>
        <p:spPr>
          <a:xfrm>
            <a:off x="609480" y="1019520"/>
            <a:ext cx="8076600" cy="5604480"/>
          </a:xfrm>
          <a:prstGeom prst="rect">
            <a:avLst/>
          </a:prstGeom>
          <a:ln>
            <a:noFill/>
          </a:ln>
        </p:spPr>
      </p:pic>
      <p:sp>
        <p:nvSpPr>
          <p:cNvPr id="484" name="Line 2"/>
          <p:cNvSpPr/>
          <p:nvPr/>
        </p:nvSpPr>
        <p:spPr>
          <a:xfrm>
            <a:off x="4647960" y="1019160"/>
            <a:ext cx="533520" cy="202860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85" name="Line 3"/>
          <p:cNvSpPr/>
          <p:nvPr/>
        </p:nvSpPr>
        <p:spPr>
          <a:xfrm>
            <a:off x="5181480" y="3047760"/>
            <a:ext cx="1371600" cy="167652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86" name="Line 4"/>
          <p:cNvSpPr/>
          <p:nvPr/>
        </p:nvSpPr>
        <p:spPr>
          <a:xfrm>
            <a:off x="6553080" y="4709520"/>
            <a:ext cx="914400" cy="3240"/>
          </a:xfrm>
          <a:prstGeom prst="line">
            <a:avLst/>
          </a:prstGeom>
          <a:ln w="50760">
            <a:solidFill>
              <a:srgbClr val="ff0000"/>
            </a:solidFill>
            <a:round/>
          </a:ln>
        </p:spPr>
        <p:style>
          <a:lnRef idx="1">
            <a:schemeClr val="accent1"/>
          </a:lnRef>
          <a:fillRef idx="0">
            <a:schemeClr val="accent1"/>
          </a:fillRef>
          <a:effectRef idx="0">
            <a:schemeClr val="accent1"/>
          </a:effectRef>
          <a:fontRef idx="minor"/>
        </p:style>
      </p:sp>
      <p:sp>
        <p:nvSpPr>
          <p:cNvPr id="487" name="Line 5"/>
          <p:cNvSpPr/>
          <p:nvPr/>
        </p:nvSpPr>
        <p:spPr>
          <a:xfrm>
            <a:off x="7467480" y="4724280"/>
            <a:ext cx="228600" cy="22860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88" name="Line 6"/>
          <p:cNvSpPr/>
          <p:nvPr/>
        </p:nvSpPr>
        <p:spPr>
          <a:xfrm>
            <a:off x="7696080" y="4945680"/>
            <a:ext cx="76320" cy="38808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89" name="Line 7"/>
          <p:cNvSpPr/>
          <p:nvPr/>
        </p:nvSpPr>
        <p:spPr>
          <a:xfrm>
            <a:off x="7772400" y="5333760"/>
            <a:ext cx="360" cy="38124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90" name="Line 8"/>
          <p:cNvSpPr/>
          <p:nvPr/>
        </p:nvSpPr>
        <p:spPr>
          <a:xfrm>
            <a:off x="7772400" y="5715000"/>
            <a:ext cx="152280" cy="909360"/>
          </a:xfrm>
          <a:prstGeom prst="line">
            <a:avLst/>
          </a:prstGeom>
          <a:ln w="47520">
            <a:solidFill>
              <a:srgbClr val="ff0000"/>
            </a:solidFill>
            <a:round/>
          </a:ln>
        </p:spPr>
        <p:style>
          <a:lnRef idx="1">
            <a:schemeClr val="accent1"/>
          </a:lnRef>
          <a:fillRef idx="0">
            <a:schemeClr val="accent1"/>
          </a:fillRef>
          <a:effectRef idx="0">
            <a:schemeClr val="accent1"/>
          </a:effectRef>
          <a:fontRef idx="minor"/>
        </p:style>
      </p:sp>
      <p:sp>
        <p:nvSpPr>
          <p:cNvPr id="491" name="CustomShape 9"/>
          <p:cNvSpPr/>
          <p:nvPr/>
        </p:nvSpPr>
        <p:spPr>
          <a:xfrm rot="20278200">
            <a:off x="545760" y="1592280"/>
            <a:ext cx="2563200" cy="101088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492" name="Line 10"/>
          <p:cNvSpPr/>
          <p:nvPr/>
        </p:nvSpPr>
        <p:spPr>
          <a:xfrm flipH="1" flipV="1">
            <a:off x="4190760" y="5715000"/>
            <a:ext cx="1676520" cy="90936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3" name="Line 11"/>
          <p:cNvSpPr/>
          <p:nvPr/>
        </p:nvSpPr>
        <p:spPr>
          <a:xfrm flipH="1" flipV="1">
            <a:off x="3962160" y="5524200"/>
            <a:ext cx="228600" cy="19296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4" name="Line 12"/>
          <p:cNvSpPr/>
          <p:nvPr/>
        </p:nvSpPr>
        <p:spPr>
          <a:xfrm flipH="1" flipV="1">
            <a:off x="3687480" y="5210280"/>
            <a:ext cx="267120" cy="31392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5" name="Line 13"/>
          <p:cNvSpPr/>
          <p:nvPr/>
        </p:nvSpPr>
        <p:spPr>
          <a:xfrm flipH="1" flipV="1">
            <a:off x="3652200" y="4791240"/>
            <a:ext cx="35280" cy="41904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6" name="Line 14"/>
          <p:cNvSpPr/>
          <p:nvPr/>
        </p:nvSpPr>
        <p:spPr>
          <a:xfrm flipH="1" flipV="1">
            <a:off x="2996280" y="4419360"/>
            <a:ext cx="261000" cy="29340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7" name="Line 15"/>
          <p:cNvSpPr/>
          <p:nvPr/>
        </p:nvSpPr>
        <p:spPr>
          <a:xfrm flipH="1" flipV="1">
            <a:off x="3257280" y="4712760"/>
            <a:ext cx="394920" cy="7848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8" name="Line 16"/>
          <p:cNvSpPr/>
          <p:nvPr/>
        </p:nvSpPr>
        <p:spPr>
          <a:xfrm flipH="1" flipV="1">
            <a:off x="2514600" y="4343400"/>
            <a:ext cx="481680" cy="7596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499" name="Line 17"/>
          <p:cNvSpPr/>
          <p:nvPr/>
        </p:nvSpPr>
        <p:spPr>
          <a:xfrm flipH="1" flipV="1">
            <a:off x="1752480" y="3700080"/>
            <a:ext cx="762120" cy="64332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500" name="Line 18"/>
          <p:cNvSpPr/>
          <p:nvPr/>
        </p:nvSpPr>
        <p:spPr>
          <a:xfrm flipH="1" flipV="1">
            <a:off x="1405080" y="3693240"/>
            <a:ext cx="359640" cy="936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501" name="Line 19"/>
          <p:cNvSpPr/>
          <p:nvPr/>
        </p:nvSpPr>
        <p:spPr>
          <a:xfrm flipH="1" flipV="1">
            <a:off x="1176480" y="3345480"/>
            <a:ext cx="228600" cy="35460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502" name="Line 20"/>
          <p:cNvSpPr/>
          <p:nvPr/>
        </p:nvSpPr>
        <p:spPr>
          <a:xfrm flipH="1">
            <a:off x="829080" y="3342960"/>
            <a:ext cx="347400" cy="36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
        <p:nvSpPr>
          <p:cNvPr id="503" name="Line 21"/>
          <p:cNvSpPr/>
          <p:nvPr/>
        </p:nvSpPr>
        <p:spPr>
          <a:xfrm flipH="1" flipV="1">
            <a:off x="609480" y="3276360"/>
            <a:ext cx="257760" cy="66600"/>
          </a:xfrm>
          <a:prstGeom prst="line">
            <a:avLst/>
          </a:prstGeom>
          <a:ln w="44280">
            <a:solidFill>
              <a:srgbClr val="ff0000"/>
            </a:solidFill>
            <a:round/>
          </a:ln>
        </p:spPr>
        <p:style>
          <a:lnRef idx="1">
            <a:schemeClr val="accent1"/>
          </a:lnRef>
          <a:fillRef idx="0">
            <a:schemeClr val="accent1"/>
          </a:fillRef>
          <a:effectRef idx="0">
            <a:schemeClr val="accent1"/>
          </a:effectRef>
          <a:fontRef idx="minor"/>
        </p:style>
      </p:sp>
    </p:spTree>
  </p:cSld>
  <p:timing>
    <p:tnLst>
      <p:par>
        <p:cTn id="163" dur="indefinite" restart="never" nodeType="tmRoot">
          <p:childTnLst>
            <p:seq>
              <p:cTn id="164" dur="indefinite" nodeType="mainSeq">
                <p:childTnLst>
                  <p:par>
                    <p:cTn id="165" fill="hold">
                      <p:stCondLst>
                        <p:cond delay="indefinite"/>
                      </p:stCondLst>
                      <p:childTnLst>
                        <p:par>
                          <p:cTn id="166" fill="hold">
                            <p:stCondLst>
                              <p:cond delay="0"/>
                            </p:stCondLst>
                            <p:childTnLst>
                              <p:par>
                                <p:cTn id="167" nodeType="clickEffect" fill="hold" presetClass="entr" presetID="2" presetSubtype="4">
                                  <p:stCondLst>
                                    <p:cond delay="0"/>
                                  </p:stCondLst>
                                  <p:childTnLst>
                                    <p:set>
                                      <p:cBhvr>
                                        <p:cTn id="168" dur="1" fill="hold">
                                          <p:stCondLst>
                                            <p:cond delay="0"/>
                                          </p:stCondLst>
                                        </p:cTn>
                                        <p:tgtEl>
                                          <p:spTgt spid="483"/>
                                        </p:tgtEl>
                                        <p:attrNameLst>
                                          <p:attrName>style.visibility</p:attrName>
                                        </p:attrNameLst>
                                      </p:cBhvr>
                                      <p:to>
                                        <p:strVal val="visible"/>
                                      </p:to>
                                    </p:set>
                                    <p:anim calcmode="lin" valueType="num">
                                      <p:cBhvr additive="repl">
                                        <p:cTn id="169" dur="500" fill="hold"/>
                                        <p:tgtEl>
                                          <p:spTgt spid="483"/>
                                        </p:tgtEl>
                                        <p:attrNameLst>
                                          <p:attrName>ppt_x</p:attrName>
                                        </p:attrNameLst>
                                      </p:cBhvr>
                                      <p:tavLst>
                                        <p:tav tm="0">
                                          <p:val>
                                            <p:strVal val="#ppt_x"/>
                                          </p:val>
                                        </p:tav>
                                        <p:tav tm="100000">
                                          <p:val>
                                            <p:strVal val="#ppt_x"/>
                                          </p:val>
                                        </p:tav>
                                      </p:tavLst>
                                    </p:anim>
                                    <p:anim calcmode="lin" valueType="num">
                                      <p:cBhvr additive="repl">
                                        <p:cTn id="170" dur="500" fill="hold"/>
                                        <p:tgtEl>
                                          <p:spTgt spid="483"/>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nodeType="clickEffect" fill="hold" presetClass="entr" presetID="1">
                                  <p:stCondLst>
                                    <p:cond delay="0"/>
                                  </p:stCondLst>
                                  <p:childTnLst>
                                    <p:set>
                                      <p:cBhvr>
                                        <p:cTn id="174" dur="1" fill="hold">
                                          <p:stCondLst>
                                            <p:cond delay="0"/>
                                          </p:stCondLst>
                                        </p:cTn>
                                        <p:tgtEl>
                                          <p:spTgt spid="484"/>
                                        </p:tgtEl>
                                        <p:attrNameLst>
                                          <p:attrName>style.visibility</p:attrName>
                                        </p:attrNameLst>
                                      </p:cBhvr>
                                      <p:to>
                                        <p:strVal val="visible"/>
                                      </p:to>
                                    </p:set>
                                  </p:childTnLst>
                                </p:cTn>
                              </p:par>
                              <p:par>
                                <p:cTn id="175" nodeType="withEffect" fill="hold" presetClass="entr" presetID="1">
                                  <p:stCondLst>
                                    <p:cond delay="0"/>
                                  </p:stCondLst>
                                  <p:childTnLst>
                                    <p:set>
                                      <p:cBhvr>
                                        <p:cTn id="176" dur="1" fill="hold">
                                          <p:stCondLst>
                                            <p:cond delay="0"/>
                                          </p:stCondLst>
                                        </p:cTn>
                                        <p:tgtEl>
                                          <p:spTgt spid="485"/>
                                        </p:tgtEl>
                                        <p:attrNameLst>
                                          <p:attrName>style.visibility</p:attrName>
                                        </p:attrNameLst>
                                      </p:cBhvr>
                                      <p:to>
                                        <p:strVal val="visible"/>
                                      </p:to>
                                    </p:set>
                                  </p:childTnLst>
                                </p:cTn>
                              </p:par>
                              <p:par>
                                <p:cTn id="177" nodeType="withEffect" fill="hold" presetClass="entr" presetID="1">
                                  <p:stCondLst>
                                    <p:cond delay="0"/>
                                  </p:stCondLst>
                                  <p:childTnLst>
                                    <p:set>
                                      <p:cBhvr>
                                        <p:cTn id="178" dur="1" fill="hold">
                                          <p:stCondLst>
                                            <p:cond delay="0"/>
                                          </p:stCondLst>
                                        </p:cTn>
                                        <p:tgtEl>
                                          <p:spTgt spid="486"/>
                                        </p:tgtEl>
                                        <p:attrNameLst>
                                          <p:attrName>style.visibility</p:attrName>
                                        </p:attrNameLst>
                                      </p:cBhvr>
                                      <p:to>
                                        <p:strVal val="visible"/>
                                      </p:to>
                                    </p:set>
                                  </p:childTnLst>
                                </p:cTn>
                              </p:par>
                              <p:par>
                                <p:cTn id="179" nodeType="withEffect" fill="hold" presetClass="entr" presetID="1">
                                  <p:stCondLst>
                                    <p:cond delay="0"/>
                                  </p:stCondLst>
                                  <p:childTnLst>
                                    <p:set>
                                      <p:cBhvr>
                                        <p:cTn id="180" dur="1" fill="hold">
                                          <p:stCondLst>
                                            <p:cond delay="0"/>
                                          </p:stCondLst>
                                        </p:cTn>
                                        <p:tgtEl>
                                          <p:spTgt spid="487"/>
                                        </p:tgtEl>
                                        <p:attrNameLst>
                                          <p:attrName>style.visibility</p:attrName>
                                        </p:attrNameLst>
                                      </p:cBhvr>
                                      <p:to>
                                        <p:strVal val="visible"/>
                                      </p:to>
                                    </p:set>
                                  </p:childTnLst>
                                </p:cTn>
                              </p:par>
                              <p:par>
                                <p:cTn id="181" nodeType="withEffect" fill="hold" presetClass="entr" presetID="1">
                                  <p:stCondLst>
                                    <p:cond delay="0"/>
                                  </p:stCondLst>
                                  <p:childTnLst>
                                    <p:set>
                                      <p:cBhvr>
                                        <p:cTn id="182" dur="1" fill="hold">
                                          <p:stCondLst>
                                            <p:cond delay="0"/>
                                          </p:stCondLst>
                                        </p:cTn>
                                        <p:tgtEl>
                                          <p:spTgt spid="489"/>
                                        </p:tgtEl>
                                        <p:attrNameLst>
                                          <p:attrName>style.visibility</p:attrName>
                                        </p:attrNameLst>
                                      </p:cBhvr>
                                      <p:to>
                                        <p:strVal val="visible"/>
                                      </p:to>
                                    </p:set>
                                  </p:childTnLst>
                                </p:cTn>
                              </p:par>
                              <p:par>
                                <p:cTn id="183" nodeType="withEffect" fill="hold" presetClass="entr" presetID="1">
                                  <p:stCondLst>
                                    <p:cond delay="0"/>
                                  </p:stCondLst>
                                  <p:childTnLst>
                                    <p:set>
                                      <p:cBhvr>
                                        <p:cTn id="184" dur="1" fill="hold">
                                          <p:stCondLst>
                                            <p:cond delay="0"/>
                                          </p:stCondLst>
                                        </p:cTn>
                                        <p:tgtEl>
                                          <p:spTgt spid="488"/>
                                        </p:tgtEl>
                                        <p:attrNameLst>
                                          <p:attrName>style.visibility</p:attrName>
                                        </p:attrNameLst>
                                      </p:cBhvr>
                                      <p:to>
                                        <p:strVal val="visible"/>
                                      </p:to>
                                    </p:set>
                                  </p:childTnLst>
                                </p:cTn>
                              </p:par>
                              <p:par>
                                <p:cTn id="185" nodeType="withEffect" fill="hold" presetClass="entr" presetID="1">
                                  <p:stCondLst>
                                    <p:cond delay="0"/>
                                  </p:stCondLst>
                                  <p:childTnLst>
                                    <p:set>
                                      <p:cBhvr>
                                        <p:cTn id="186" dur="1" fill="hold">
                                          <p:stCondLst>
                                            <p:cond delay="0"/>
                                          </p:stCondLst>
                                        </p:cTn>
                                        <p:tgtEl>
                                          <p:spTgt spid="490"/>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491"/>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nodeType="clickEffect" fill="hold" presetClass="entr" presetID="1">
                                  <p:stCondLst>
                                    <p:cond delay="0"/>
                                  </p:stCondLst>
                                  <p:childTnLst>
                                    <p:set>
                                      <p:cBhvr>
                                        <p:cTn id="194" dur="1" fill="hold">
                                          <p:stCondLst>
                                            <p:cond delay="0"/>
                                          </p:stCondLst>
                                        </p:cTn>
                                        <p:tgtEl>
                                          <p:spTgt spid="492"/>
                                        </p:tgtEl>
                                        <p:attrNameLst>
                                          <p:attrName>style.visibility</p:attrName>
                                        </p:attrNameLst>
                                      </p:cBhvr>
                                      <p:to>
                                        <p:strVal val="visible"/>
                                      </p:to>
                                    </p:set>
                                  </p:childTnLst>
                                </p:cTn>
                              </p:par>
                              <p:par>
                                <p:cTn id="195" nodeType="withEffect" fill="hold" presetClass="entr" presetID="1">
                                  <p:stCondLst>
                                    <p:cond delay="0"/>
                                  </p:stCondLst>
                                  <p:childTnLst>
                                    <p:set>
                                      <p:cBhvr>
                                        <p:cTn id="196" dur="1" fill="hold">
                                          <p:stCondLst>
                                            <p:cond delay="0"/>
                                          </p:stCondLst>
                                        </p:cTn>
                                        <p:tgtEl>
                                          <p:spTgt spid="493"/>
                                        </p:tgtEl>
                                        <p:attrNameLst>
                                          <p:attrName>style.visibility</p:attrName>
                                        </p:attrNameLst>
                                      </p:cBhvr>
                                      <p:to>
                                        <p:strVal val="visible"/>
                                      </p:to>
                                    </p:set>
                                  </p:childTnLst>
                                </p:cTn>
                              </p:par>
                              <p:par>
                                <p:cTn id="197" nodeType="withEffect" fill="hold" presetClass="entr" presetID="1">
                                  <p:stCondLst>
                                    <p:cond delay="0"/>
                                  </p:stCondLst>
                                  <p:childTnLst>
                                    <p:set>
                                      <p:cBhvr>
                                        <p:cTn id="198" dur="1" fill="hold">
                                          <p:stCondLst>
                                            <p:cond delay="0"/>
                                          </p:stCondLst>
                                        </p:cTn>
                                        <p:tgtEl>
                                          <p:spTgt spid="494"/>
                                        </p:tgtEl>
                                        <p:attrNameLst>
                                          <p:attrName>style.visibility</p:attrName>
                                        </p:attrNameLst>
                                      </p:cBhvr>
                                      <p:to>
                                        <p:strVal val="visible"/>
                                      </p:to>
                                    </p:set>
                                  </p:childTnLst>
                                </p:cTn>
                              </p:par>
                              <p:par>
                                <p:cTn id="199" nodeType="withEffect" fill="hold" presetClass="entr" presetID="1">
                                  <p:stCondLst>
                                    <p:cond delay="0"/>
                                  </p:stCondLst>
                                  <p:childTnLst>
                                    <p:set>
                                      <p:cBhvr>
                                        <p:cTn id="200" dur="1" fill="hold">
                                          <p:stCondLst>
                                            <p:cond delay="0"/>
                                          </p:stCondLst>
                                        </p:cTn>
                                        <p:tgtEl>
                                          <p:spTgt spid="495"/>
                                        </p:tgtEl>
                                        <p:attrNameLst>
                                          <p:attrName>style.visibility</p:attrName>
                                        </p:attrNameLst>
                                      </p:cBhvr>
                                      <p:to>
                                        <p:strVal val="visible"/>
                                      </p:to>
                                    </p:set>
                                  </p:childTnLst>
                                </p:cTn>
                              </p:par>
                              <p:par>
                                <p:cTn id="201" nodeType="withEffect" fill="hold" presetClass="entr" presetID="1">
                                  <p:stCondLst>
                                    <p:cond delay="0"/>
                                  </p:stCondLst>
                                  <p:childTnLst>
                                    <p:set>
                                      <p:cBhvr>
                                        <p:cTn id="202" dur="1" fill="hold">
                                          <p:stCondLst>
                                            <p:cond delay="0"/>
                                          </p:stCondLst>
                                        </p:cTn>
                                        <p:tgtEl>
                                          <p:spTgt spid="497"/>
                                        </p:tgtEl>
                                        <p:attrNameLst>
                                          <p:attrName>style.visibility</p:attrName>
                                        </p:attrNameLst>
                                      </p:cBhvr>
                                      <p:to>
                                        <p:strVal val="visible"/>
                                      </p:to>
                                    </p:set>
                                  </p:childTnLst>
                                </p:cTn>
                              </p:par>
                              <p:par>
                                <p:cTn id="203" nodeType="withEffect" fill="hold" presetClass="entr" presetID="1">
                                  <p:stCondLst>
                                    <p:cond delay="0"/>
                                  </p:stCondLst>
                                  <p:childTnLst>
                                    <p:set>
                                      <p:cBhvr>
                                        <p:cTn id="204" dur="1" fill="hold">
                                          <p:stCondLst>
                                            <p:cond delay="0"/>
                                          </p:stCondLst>
                                        </p:cTn>
                                        <p:tgtEl>
                                          <p:spTgt spid="496"/>
                                        </p:tgtEl>
                                        <p:attrNameLst>
                                          <p:attrName>style.visibility</p:attrName>
                                        </p:attrNameLst>
                                      </p:cBhvr>
                                      <p:to>
                                        <p:strVal val="visible"/>
                                      </p:to>
                                    </p:set>
                                  </p:childTnLst>
                                </p:cTn>
                              </p:par>
                              <p:par>
                                <p:cTn id="205" nodeType="withEffect" fill="hold" presetClass="entr" presetID="1">
                                  <p:stCondLst>
                                    <p:cond delay="0"/>
                                  </p:stCondLst>
                                  <p:childTnLst>
                                    <p:set>
                                      <p:cBhvr>
                                        <p:cTn id="206" dur="1" fill="hold">
                                          <p:stCondLst>
                                            <p:cond delay="0"/>
                                          </p:stCondLst>
                                        </p:cTn>
                                        <p:tgtEl>
                                          <p:spTgt spid="498"/>
                                        </p:tgtEl>
                                        <p:attrNameLst>
                                          <p:attrName>style.visibility</p:attrName>
                                        </p:attrNameLst>
                                      </p:cBhvr>
                                      <p:to>
                                        <p:strVal val="visible"/>
                                      </p:to>
                                    </p:set>
                                  </p:childTnLst>
                                </p:cTn>
                              </p:par>
                              <p:par>
                                <p:cTn id="207" nodeType="withEffect" fill="hold" presetClass="entr" presetID="1">
                                  <p:stCondLst>
                                    <p:cond delay="0"/>
                                  </p:stCondLst>
                                  <p:childTnLst>
                                    <p:set>
                                      <p:cBhvr>
                                        <p:cTn id="208" dur="1" fill="hold">
                                          <p:stCondLst>
                                            <p:cond delay="0"/>
                                          </p:stCondLst>
                                        </p:cTn>
                                        <p:tgtEl>
                                          <p:spTgt spid="499"/>
                                        </p:tgtEl>
                                        <p:attrNameLst>
                                          <p:attrName>style.visibility</p:attrName>
                                        </p:attrNameLst>
                                      </p:cBhvr>
                                      <p:to>
                                        <p:strVal val="visible"/>
                                      </p:to>
                                    </p:set>
                                  </p:childTnLst>
                                </p:cTn>
                              </p:par>
                              <p:par>
                                <p:cTn id="209" nodeType="withEffect" fill="hold" presetClass="entr" presetID="1">
                                  <p:stCondLst>
                                    <p:cond delay="0"/>
                                  </p:stCondLst>
                                  <p:childTnLst>
                                    <p:set>
                                      <p:cBhvr>
                                        <p:cTn id="210" dur="1" fill="hold">
                                          <p:stCondLst>
                                            <p:cond delay="0"/>
                                          </p:stCondLst>
                                        </p:cTn>
                                        <p:tgtEl>
                                          <p:spTgt spid="500"/>
                                        </p:tgtEl>
                                        <p:attrNameLst>
                                          <p:attrName>style.visibility</p:attrName>
                                        </p:attrNameLst>
                                      </p:cBhvr>
                                      <p:to>
                                        <p:strVal val="visible"/>
                                      </p:to>
                                    </p:set>
                                  </p:childTnLst>
                                </p:cTn>
                              </p:par>
                              <p:par>
                                <p:cTn id="211" nodeType="withEffect" fill="hold" presetClass="entr" presetID="1">
                                  <p:stCondLst>
                                    <p:cond delay="0"/>
                                  </p:stCondLst>
                                  <p:childTnLst>
                                    <p:set>
                                      <p:cBhvr>
                                        <p:cTn id="212" dur="1" fill="hold">
                                          <p:stCondLst>
                                            <p:cond delay="0"/>
                                          </p:stCondLst>
                                        </p:cTn>
                                        <p:tgtEl>
                                          <p:spTgt spid="501"/>
                                        </p:tgtEl>
                                        <p:attrNameLst>
                                          <p:attrName>style.visibility</p:attrName>
                                        </p:attrNameLst>
                                      </p:cBhvr>
                                      <p:to>
                                        <p:strVal val="visible"/>
                                      </p:to>
                                    </p:set>
                                  </p:childTnLst>
                                </p:cTn>
                              </p:par>
                              <p:par>
                                <p:cTn id="213" nodeType="withEffect" fill="hold" presetClass="entr" presetID="1">
                                  <p:stCondLst>
                                    <p:cond delay="0"/>
                                  </p:stCondLst>
                                  <p:childTnLst>
                                    <p:set>
                                      <p:cBhvr>
                                        <p:cTn id="214" dur="1" fill="hold">
                                          <p:stCondLst>
                                            <p:cond delay="0"/>
                                          </p:stCondLst>
                                        </p:cTn>
                                        <p:tgtEl>
                                          <p:spTgt spid="502"/>
                                        </p:tgtEl>
                                        <p:attrNameLst>
                                          <p:attrName>style.visibility</p:attrName>
                                        </p:attrNameLst>
                                      </p:cBhvr>
                                      <p:to>
                                        <p:strVal val="visible"/>
                                      </p:to>
                                    </p:set>
                                  </p:childTnLst>
                                </p:cTn>
                              </p:par>
                              <p:par>
                                <p:cTn id="215" nodeType="withEffect" fill="hold" presetClass="entr" presetID="1">
                                  <p:stCondLst>
                                    <p:cond delay="0"/>
                                  </p:stCondLst>
                                  <p:childTnLst>
                                    <p:set>
                                      <p:cBhvr>
                                        <p:cTn id="216"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CustomShape 1"/>
          <p:cNvSpPr/>
          <p:nvPr/>
        </p:nvSpPr>
        <p:spPr>
          <a:xfrm>
            <a:off x="16560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505" name="Picture 4" descr=""/>
          <p:cNvPicPr/>
          <p:nvPr/>
        </p:nvPicPr>
        <p:blipFill>
          <a:blip r:embed="rId1"/>
          <a:stretch/>
        </p:blipFill>
        <p:spPr>
          <a:xfrm>
            <a:off x="121320" y="1295280"/>
            <a:ext cx="4323960" cy="4952160"/>
          </a:xfrm>
          <a:prstGeom prst="rect">
            <a:avLst/>
          </a:prstGeom>
          <a:ln>
            <a:noFill/>
          </a:ln>
        </p:spPr>
      </p:pic>
      <p:pic>
        <p:nvPicPr>
          <p:cNvPr id="506" name="Picture 3" descr=""/>
          <p:cNvPicPr/>
          <p:nvPr/>
        </p:nvPicPr>
        <p:blipFill>
          <a:blip r:embed="rId2"/>
          <a:stretch/>
        </p:blipFill>
        <p:spPr>
          <a:xfrm>
            <a:off x="4439520" y="1295280"/>
            <a:ext cx="4545720" cy="4952160"/>
          </a:xfrm>
          <a:prstGeom prst="rect">
            <a:avLst/>
          </a:prstGeom>
          <a:ln>
            <a:noFill/>
          </a:ln>
        </p:spPr>
      </p:pic>
      <p:pic>
        <p:nvPicPr>
          <p:cNvPr id="507" name="Picture 3" descr=""/>
          <p:cNvPicPr/>
          <p:nvPr/>
        </p:nvPicPr>
        <p:blipFill>
          <a:blip r:embed="rId3"/>
          <a:stretch/>
        </p:blipFill>
        <p:spPr>
          <a:xfrm>
            <a:off x="108720" y="1295280"/>
            <a:ext cx="8876160" cy="5244840"/>
          </a:xfrm>
          <a:prstGeom prst="rect">
            <a:avLst/>
          </a:prstGeom>
          <a:ln>
            <a:noFill/>
          </a:ln>
        </p:spPr>
      </p:pic>
    </p:spTree>
  </p:cSld>
  <p:timing>
    <p:tnLst>
      <p:par>
        <p:cTn id="217" dur="indefinite" restart="never" nodeType="tmRoot">
          <p:childTnLst>
            <p:seq>
              <p:cTn id="218" dur="indefinite" nodeType="mainSeq">
                <p:childTnLst>
                  <p:par>
                    <p:cTn id="219" fill="hold">
                      <p:stCondLst>
                        <p:cond delay="indefinite"/>
                      </p:stCondLst>
                      <p:childTnLst>
                        <p:par>
                          <p:cTn id="220" fill="hold">
                            <p:stCondLst>
                              <p:cond delay="0"/>
                            </p:stCondLst>
                            <p:childTnLst>
                              <p:par>
                                <p:cTn id="221" nodeType="clickEffect" fill="hold" presetClass="entr" presetID="22" presetSubtype="4">
                                  <p:stCondLst>
                                    <p:cond delay="0"/>
                                  </p:stCondLst>
                                  <p:childTnLst>
                                    <p:set>
                                      <p:cBhvr>
                                        <p:cTn id="222" dur="1" fill="hold">
                                          <p:stCondLst>
                                            <p:cond delay="0"/>
                                          </p:stCondLst>
                                        </p:cTn>
                                        <p:tgtEl>
                                          <p:spTgt spid="507"/>
                                        </p:tgtEl>
                                        <p:attrNameLst>
                                          <p:attrName>style.visibility</p:attrName>
                                        </p:attrNameLst>
                                      </p:cBhvr>
                                      <p:to>
                                        <p:strVal val="visible"/>
                                      </p:to>
                                    </p:set>
                                    <p:animEffect filter="wipe(down)" transition="out">
                                      <p:cBhvr additive="repl">
                                        <p:cTn id="223" dur="500"/>
                                        <p:tgtEl>
                                          <p:spTgt spid="50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CustomShape 1"/>
          <p:cNvSpPr/>
          <p:nvPr/>
        </p:nvSpPr>
        <p:spPr>
          <a:xfrm>
            <a:off x="304920" y="1219320"/>
            <a:ext cx="8609760" cy="531144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Palatino Linotype"/>
                <a:ea typeface="DejaVu Sans"/>
              </a:rPr>
              <a:t>General Factors Not Realized by Utility When Responding to an Emergency</a:t>
            </a:r>
            <a:endParaRPr b="0" lang="en-US" sz="3200" spc="-1" strike="noStrike">
              <a:latin typeface="Arial"/>
            </a:endParaRPr>
          </a:p>
          <a:p>
            <a:pPr lvl="1" marL="743040" indent="-285120">
              <a:lnSpc>
                <a:spcPct val="120000"/>
              </a:lnSpc>
              <a:spcBef>
                <a:spcPts val="561"/>
              </a:spcBef>
              <a:spcAft>
                <a:spcPts val="1199"/>
              </a:spcAft>
              <a:buClr>
                <a:srgbClr val="241647"/>
              </a:buClr>
              <a:buFont typeface="Arial"/>
              <a:buChar char="–"/>
            </a:pPr>
            <a:r>
              <a:rPr b="0" lang="en-US" sz="2800" spc="-1" strike="noStrike">
                <a:solidFill>
                  <a:srgbClr val="241647"/>
                </a:solidFill>
                <a:latin typeface="Palatino Linotype"/>
                <a:ea typeface="DejaVu Sans"/>
              </a:rPr>
              <a:t>Record Keeping </a:t>
            </a:r>
            <a:endParaRPr b="0" lang="en-US" sz="2800" spc="-1" strike="noStrike">
              <a:latin typeface="Arial"/>
            </a:endParaRPr>
          </a:p>
          <a:p>
            <a:pPr lvl="3" marL="1600200" indent="-227880">
              <a:lnSpc>
                <a:spcPct val="120000"/>
              </a:lnSpc>
              <a:spcBef>
                <a:spcPts val="519"/>
              </a:spcBef>
              <a:spcAft>
                <a:spcPts val="1199"/>
              </a:spcAft>
              <a:buClr>
                <a:srgbClr val="241647"/>
              </a:buClr>
              <a:buFont typeface="Arial"/>
              <a:buChar char="–"/>
            </a:pPr>
            <a:r>
              <a:rPr b="0" lang="en-US" sz="2600" spc="-1" strike="noStrike">
                <a:solidFill>
                  <a:srgbClr val="241647"/>
                </a:solidFill>
                <a:latin typeface="Palatino Linotype"/>
                <a:ea typeface="DejaVu Sans"/>
              </a:rPr>
              <a:t>Financial and Legal Accountability</a:t>
            </a:r>
            <a:endParaRPr b="0" lang="en-US" sz="2600" spc="-1" strike="noStrike">
              <a:latin typeface="Arial"/>
            </a:endParaRPr>
          </a:p>
          <a:p>
            <a:pPr lvl="1" marL="743040" indent="-285120">
              <a:lnSpc>
                <a:spcPct val="120000"/>
              </a:lnSpc>
              <a:spcBef>
                <a:spcPts val="561"/>
              </a:spcBef>
              <a:spcAft>
                <a:spcPts val="1199"/>
              </a:spcAft>
              <a:buClr>
                <a:srgbClr val="241647"/>
              </a:buClr>
              <a:buFont typeface="Arial"/>
              <a:buChar char="–"/>
            </a:pPr>
            <a:r>
              <a:rPr b="0" lang="en-US" sz="2800" spc="-1" strike="noStrike">
                <a:solidFill>
                  <a:srgbClr val="241647"/>
                </a:solidFill>
                <a:latin typeface="Palatino Linotype"/>
                <a:ea typeface="DejaVu Sans"/>
              </a:rPr>
              <a:t>Priority Customers</a:t>
            </a:r>
            <a:endParaRPr b="0" lang="en-US" sz="2800" spc="-1" strike="noStrike">
              <a:latin typeface="Arial"/>
            </a:endParaRPr>
          </a:p>
          <a:p>
            <a:pPr lvl="3" marL="1600200" indent="-227880">
              <a:lnSpc>
                <a:spcPct val="120000"/>
              </a:lnSpc>
              <a:spcBef>
                <a:spcPts val="519"/>
              </a:spcBef>
              <a:spcAft>
                <a:spcPts val="1199"/>
              </a:spcAft>
              <a:buClr>
                <a:srgbClr val="241647"/>
              </a:buClr>
              <a:buFont typeface="Arial"/>
              <a:buChar char="–"/>
            </a:pPr>
            <a:r>
              <a:rPr b="0" lang="en-US" sz="2600" spc="-1" strike="noStrike">
                <a:solidFill>
                  <a:srgbClr val="241647"/>
                </a:solidFill>
                <a:latin typeface="Palatino Linotype"/>
                <a:ea typeface="DejaVu Sans"/>
              </a:rPr>
              <a:t>Schools, Hospitals, Nursing Homes, Daycares</a:t>
            </a:r>
            <a:endParaRPr b="0" lang="en-US" sz="2600" spc="-1" strike="noStrike">
              <a:latin typeface="Arial"/>
            </a:endParaRPr>
          </a:p>
          <a:p>
            <a:pPr lvl="1" marL="743040" indent="-285120">
              <a:lnSpc>
                <a:spcPct val="120000"/>
              </a:lnSpc>
              <a:spcBef>
                <a:spcPts val="561"/>
              </a:spcBef>
              <a:spcAft>
                <a:spcPts val="1199"/>
              </a:spcAft>
              <a:buClr>
                <a:srgbClr val="241647"/>
              </a:buClr>
              <a:buFont typeface="Arial"/>
              <a:buChar char="–"/>
            </a:pPr>
            <a:r>
              <a:rPr b="0" lang="en-US" sz="2800" spc="-1" strike="noStrike">
                <a:solidFill>
                  <a:srgbClr val="241647"/>
                </a:solidFill>
                <a:latin typeface="Palatino Linotype"/>
                <a:ea typeface="DejaVu Sans"/>
              </a:rPr>
              <a:t>MOU’s, MOA’s, NM WARN, Regionalization of Resources</a:t>
            </a:r>
            <a:endParaRPr b="0" lang="en-US" sz="2800" spc="-1" strike="noStrike">
              <a:latin typeface="Arial"/>
            </a:endParaRPr>
          </a:p>
        </p:txBody>
      </p:sp>
      <p:sp>
        <p:nvSpPr>
          <p:cNvPr id="509" name="CustomShape 2"/>
          <p:cNvSpPr/>
          <p:nvPr/>
        </p:nvSpPr>
        <p:spPr>
          <a:xfrm>
            <a:off x="152280" y="4572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24" dur="indefinite" restart="never" nodeType="tmRoot">
          <p:childTnLst>
            <p:seq>
              <p:cTn id="225" nodeType="mainSeq"/>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CustomShape 1"/>
          <p:cNvSpPr/>
          <p:nvPr/>
        </p:nvSpPr>
        <p:spPr>
          <a:xfrm>
            <a:off x="457200" y="289548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Operations and Maintenance Plan</a:t>
            </a:r>
            <a:endParaRPr b="0" lang="en-US" sz="4400" spc="-1" strike="noStrike">
              <a:latin typeface="Arial"/>
            </a:endParaRPr>
          </a:p>
        </p:txBody>
      </p:sp>
    </p:spTree>
  </p:cSld>
  <p:timing>
    <p:tnLst>
      <p:par>
        <p:cTn id="226" dur="indefinite" restart="never" nodeType="tmRoot">
          <p:childTnLst>
            <p:seq>
              <p:cTn id="227" nodeType="mainSeq"/>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CustomShape 1"/>
          <p:cNvSpPr/>
          <p:nvPr/>
        </p:nvSpPr>
        <p:spPr>
          <a:xfrm>
            <a:off x="457200" y="457200"/>
            <a:ext cx="8228880" cy="91368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Operation &amp; Maintenance Plan</a:t>
            </a:r>
            <a:endParaRPr b="0" lang="en-US" sz="4400" spc="-1" strike="noStrike">
              <a:latin typeface="Arial"/>
            </a:endParaRPr>
          </a:p>
        </p:txBody>
      </p:sp>
      <p:sp>
        <p:nvSpPr>
          <p:cNvPr id="512" name="CustomShape 2"/>
          <p:cNvSpPr/>
          <p:nvPr/>
        </p:nvSpPr>
        <p:spPr>
          <a:xfrm>
            <a:off x="457200" y="1307160"/>
            <a:ext cx="8457480" cy="4982400"/>
          </a:xfrm>
          <a:prstGeom prst="rect">
            <a:avLst/>
          </a:prstGeom>
          <a:noFill/>
          <a:ln>
            <a:noFill/>
          </a:ln>
        </p:spPr>
        <p:style>
          <a:lnRef idx="0"/>
          <a:fillRef idx="0"/>
          <a:effectRef idx="0"/>
          <a:fontRef idx="minor"/>
        </p:style>
        <p:txBody>
          <a:bodyPr lIns="90000" rIns="90000" tIns="45000" bIns="45000">
            <a:normAutofit/>
          </a:bodyPr>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Required when applying for approval from NMED for a water system project</a:t>
            </a:r>
            <a:endParaRPr b="0" lang="en-US" sz="3000" spc="-1" strike="noStrike">
              <a:latin typeface="Arial"/>
            </a:endParaRPr>
          </a:p>
          <a:p>
            <a:pPr lvl="1" marL="743040" indent="-285120">
              <a:lnSpc>
                <a:spcPct val="93000"/>
              </a:lnSpc>
              <a:spcBef>
                <a:spcPts val="300"/>
              </a:spcBef>
              <a:buClr>
                <a:srgbClr val="241647"/>
              </a:buClr>
              <a:buFont typeface="Arial"/>
              <a:buChar char="–"/>
            </a:pPr>
            <a:r>
              <a:rPr b="0" lang="en-US" sz="2600" spc="-1" strike="noStrike">
                <a:solidFill>
                  <a:srgbClr val="241647"/>
                </a:solidFill>
                <a:latin typeface="Calibri"/>
                <a:ea typeface="DejaVu Sans"/>
              </a:rPr>
              <a:t>20.7.10.200.A, 20.7.10.201.A NMAC</a:t>
            </a:r>
            <a:endParaRPr b="0" lang="en-US" sz="26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Helps the system define organizational structure</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Describes the system and its components</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Identifies SOPs, maintenance and sampling</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Defines specs for new installations and repairs</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Lists suppliers and contractors</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Schedules maintenance activities and reports</a:t>
            </a:r>
            <a:endParaRPr b="0" lang="en-US" sz="3000" spc="-1" strike="noStrike">
              <a:latin typeface="Arial"/>
            </a:endParaRPr>
          </a:p>
          <a:p>
            <a:pPr marL="343080" indent="-342360">
              <a:lnSpc>
                <a:spcPct val="93000"/>
              </a:lnSpc>
              <a:spcBef>
                <a:spcPts val="601"/>
              </a:spcBef>
              <a:buClr>
                <a:srgbClr val="241647"/>
              </a:buClr>
              <a:buFont typeface="Arial"/>
              <a:buChar char="•"/>
            </a:pPr>
            <a:r>
              <a:rPr b="0" lang="en-US" sz="3000" spc="-1" strike="noStrike">
                <a:solidFill>
                  <a:srgbClr val="241647"/>
                </a:solidFill>
                <a:latin typeface="Calibri"/>
                <a:ea typeface="DejaVu Sans"/>
              </a:rPr>
              <a:t>Compiles system component O&amp;M manuals</a:t>
            </a:r>
            <a:endParaRPr b="0" lang="en-US" sz="3000" spc="-1" strike="noStrike">
              <a:latin typeface="Arial"/>
            </a:endParaRPr>
          </a:p>
        </p:txBody>
      </p:sp>
    </p:spTree>
  </p:cSld>
  <p:timing>
    <p:tnLst>
      <p:par>
        <p:cTn id="228" dur="indefinite" restart="never" nodeType="tmRoot">
          <p:childTnLst>
            <p:seq>
              <p:cTn id="229" nodeType="mainSeq"/>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Template</a:t>
            </a:r>
            <a:endParaRPr b="0" lang="en-US" sz="4400" spc="-1" strike="noStrike">
              <a:latin typeface="Arial"/>
            </a:endParaRPr>
          </a:p>
        </p:txBody>
      </p:sp>
      <p:sp>
        <p:nvSpPr>
          <p:cNvPr id="51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NMED Drinking Water Bureau</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Applications and Forms</a:t>
            </a:r>
            <a:endParaRPr b="0" lang="en-US" sz="2800" spc="-1" strike="noStrike">
              <a:latin typeface="Arial"/>
            </a:endParaRPr>
          </a:p>
          <a:p>
            <a:pPr lvl="3" marL="1600200" indent="-227880">
              <a:lnSpc>
                <a:spcPct val="100000"/>
              </a:lnSpc>
              <a:spcBef>
                <a:spcPts val="400"/>
              </a:spcBef>
              <a:buClr>
                <a:srgbClr val="241647"/>
              </a:buClr>
              <a:buFont typeface="Arial"/>
              <a:buChar char="–"/>
            </a:pPr>
            <a:r>
              <a:rPr b="0" lang="en-US" sz="2000" spc="-1" strike="noStrike">
                <a:solidFill>
                  <a:srgbClr val="241647"/>
                </a:solidFill>
                <a:latin typeface="Calibri"/>
                <a:ea typeface="DejaVu Sans"/>
              </a:rPr>
              <a:t>Operation &amp; Maintenance Plan</a:t>
            </a:r>
            <a:endParaRPr b="0" lang="en-US" sz="2000" spc="-1" strike="noStrike">
              <a:latin typeface="Arial"/>
            </a:endParaRPr>
          </a:p>
          <a:p>
            <a:pPr>
              <a:lnSpc>
                <a:spcPct val="100000"/>
              </a:lnSpc>
              <a:spcBef>
                <a:spcPts val="641"/>
              </a:spcBef>
            </a:pPr>
            <a:r>
              <a:rPr b="0" lang="en-US" sz="3700" spc="-1" strike="noStrike" u="sng">
                <a:solidFill>
                  <a:srgbClr val="241652"/>
                </a:solidFill>
                <a:uFillTx/>
                <a:latin typeface="Calibri"/>
                <a:ea typeface="DejaVu Sans"/>
              </a:rPr>
              <a:t>https://www.env.nm.gov/drinking_water/applications-and-forms/</a:t>
            </a:r>
            <a:endParaRPr b="0" lang="en-US" sz="3700" spc="-1" strike="noStrike">
              <a:latin typeface="Arial"/>
            </a:endParaRPr>
          </a:p>
          <a:p>
            <a:pPr>
              <a:lnSpc>
                <a:spcPct val="100000"/>
              </a:lnSpc>
              <a:spcBef>
                <a:spcPts val="641"/>
              </a:spcBef>
            </a:pPr>
            <a:endParaRPr b="0" lang="en-US" sz="3700" spc="-1" strike="noStrike">
              <a:latin typeface="Arial"/>
            </a:endParaRPr>
          </a:p>
        </p:txBody>
      </p:sp>
    </p:spTree>
  </p:cSld>
  <p:timing>
    <p:tnLst>
      <p:par>
        <p:cTn id="230" dur="indefinite" restart="never" nodeType="tmRoot">
          <p:childTnLst>
            <p:seq>
              <p:cTn id="231" nodeType="mainSeq"/>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5" name="Picture 2" descr=""/>
          <p:cNvPicPr/>
          <p:nvPr/>
        </p:nvPicPr>
        <p:blipFill>
          <a:blip r:embed="rId1"/>
          <a:stretch/>
        </p:blipFill>
        <p:spPr>
          <a:xfrm>
            <a:off x="509760" y="328680"/>
            <a:ext cx="8124480" cy="6200280"/>
          </a:xfrm>
          <a:prstGeom prst="rect">
            <a:avLst/>
          </a:prstGeom>
          <a:ln>
            <a:noFill/>
          </a:ln>
        </p:spPr>
      </p:pic>
      <p:sp>
        <p:nvSpPr>
          <p:cNvPr id="516" name="CustomShape 1"/>
          <p:cNvSpPr/>
          <p:nvPr/>
        </p:nvSpPr>
        <p:spPr>
          <a:xfrm>
            <a:off x="2269800" y="5867280"/>
            <a:ext cx="114264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Tree>
  </p:cSld>
  <p:timing>
    <p:tnLst>
      <p:par>
        <p:cTn id="232" dur="indefinite" restart="never" nodeType="tmRoot">
          <p:childTnLst>
            <p:seq>
              <p:cTn id="233"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Value for your system?</a:t>
            </a:r>
            <a:endParaRPr b="0" lang="en-US" sz="4400" spc="-1" strike="noStrike">
              <a:latin typeface="Arial"/>
            </a:endParaRPr>
          </a:p>
        </p:txBody>
      </p:sp>
      <p:sp>
        <p:nvSpPr>
          <p:cNvPr id="356" name="CustomShape 2"/>
          <p:cNvSpPr/>
          <p:nvPr/>
        </p:nvSpPr>
        <p:spPr>
          <a:xfrm>
            <a:off x="457200" y="152388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Identifies likely threats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List of contacts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Emergency event communication</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Emergency plans, actions, procedures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Evaluates inventory</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Identification of critical/valuable customers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Training</a:t>
            </a:r>
            <a:endParaRPr b="0" lang="en-US" sz="3200" spc="-1" strike="noStrike">
              <a:latin typeface="Arial"/>
            </a:endParaRPr>
          </a:p>
          <a:p>
            <a:pPr>
              <a:lnSpc>
                <a:spcPct val="100000"/>
              </a:lnSpc>
              <a:spcBef>
                <a:spcPts val="641"/>
              </a:spcBef>
            </a:pPr>
            <a:endParaRPr b="0" lang="en-US" sz="3200" spc="-1" strike="noStrike">
              <a:latin typeface="Arial"/>
            </a:endParaRPr>
          </a:p>
        </p:txBody>
      </p:sp>
      <p:pic>
        <p:nvPicPr>
          <p:cNvPr id="357" name="Picture 3" descr=""/>
          <p:cNvPicPr/>
          <p:nvPr/>
        </p:nvPicPr>
        <p:blipFill>
          <a:blip r:embed="rId1"/>
          <a:srcRect l="0" t="23299" r="0" b="20225"/>
          <a:stretch/>
        </p:blipFill>
        <p:spPr>
          <a:xfrm>
            <a:off x="4584600" y="5054760"/>
            <a:ext cx="3452760" cy="146232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1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 System Ownership and Designation</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Name and PWS #</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What type of system is it?</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What’s the water source?</a:t>
            </a:r>
            <a:endParaRPr b="0" lang="en-US" sz="2800" spc="-1" strike="noStrike">
              <a:latin typeface="Arial"/>
            </a:endParaRPr>
          </a:p>
        </p:txBody>
      </p:sp>
      <p:pic>
        <p:nvPicPr>
          <p:cNvPr id="519" name="Picture 2" descr=""/>
          <p:cNvPicPr/>
          <p:nvPr/>
        </p:nvPicPr>
        <p:blipFill>
          <a:blip r:embed="rId1"/>
          <a:stretch/>
        </p:blipFill>
        <p:spPr>
          <a:xfrm>
            <a:off x="5227200" y="2291040"/>
            <a:ext cx="3611160" cy="4205520"/>
          </a:xfrm>
          <a:prstGeom prst="rect">
            <a:avLst/>
          </a:prstGeom>
          <a:ln>
            <a:noFill/>
          </a:ln>
        </p:spPr>
      </p:pic>
    </p:spTree>
  </p:cSld>
  <p:timing>
    <p:tnLst>
      <p:par>
        <p:cTn id="234" dur="indefinite" restart="never" nodeType="tmRoot">
          <p:childTnLst>
            <p:seq>
              <p:cTn id="235" nodeType="mainSeq"/>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2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2. Introduction and Overview</a:t>
            </a:r>
            <a:endParaRPr b="0" lang="en-US" sz="32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State the goal of your system (“to serve the public with safe potable water, maintain the system”)</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State the goal of OMP</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Training schedule and continuing education</a:t>
            </a:r>
            <a:endParaRPr b="0" lang="en-US" sz="2800" spc="-1" strike="noStrike">
              <a:latin typeface="Arial"/>
            </a:endParaRPr>
          </a:p>
          <a:p>
            <a:pPr lvl="1" marL="743040" indent="-285120">
              <a:lnSpc>
                <a:spcPct val="100000"/>
              </a:lnSpc>
              <a:spcBef>
                <a:spcPts val="1199"/>
              </a:spcBef>
              <a:buClr>
                <a:srgbClr val="241647"/>
              </a:buClr>
              <a:buFont typeface="Arial"/>
              <a:buChar char="–"/>
            </a:pPr>
            <a:r>
              <a:rPr b="0" lang="en-US" sz="2800" spc="-1" strike="noStrike">
                <a:solidFill>
                  <a:srgbClr val="241647"/>
                </a:solidFill>
                <a:latin typeface="Calibri"/>
                <a:ea typeface="DejaVu Sans"/>
              </a:rPr>
              <a:t>When is plan updated?</a:t>
            </a:r>
            <a:endParaRPr b="0" lang="en-US" sz="2800" spc="-1" strike="noStrike">
              <a:latin typeface="Arial"/>
            </a:endParaRPr>
          </a:p>
        </p:txBody>
      </p:sp>
    </p:spTree>
  </p:cSld>
  <p:timing>
    <p:tnLst>
      <p:par>
        <p:cTn id="236" dur="indefinite" restart="never" nodeType="tmRoot">
          <p:childTnLst>
            <p:seq>
              <p:cTn id="237" nodeType="mainSeq"/>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2" name="Picture 2" descr=""/>
          <p:cNvPicPr/>
          <p:nvPr/>
        </p:nvPicPr>
        <p:blipFill>
          <a:blip r:embed="rId1"/>
          <a:srcRect l="0" t="0" r="0" b="16913"/>
          <a:stretch/>
        </p:blipFill>
        <p:spPr>
          <a:xfrm>
            <a:off x="3808800" y="4066560"/>
            <a:ext cx="3734280" cy="2468160"/>
          </a:xfrm>
          <a:prstGeom prst="rect">
            <a:avLst/>
          </a:prstGeom>
          <a:ln>
            <a:noFill/>
          </a:ln>
        </p:spPr>
      </p:pic>
      <p:sp>
        <p:nvSpPr>
          <p:cNvPr id="52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2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3. System organizational structure and contacts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System organizational type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Description of governing body (board, commissioners, etc.)</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Contact information of all decision-makers</a:t>
            </a:r>
            <a:endParaRPr b="0" lang="en-US" sz="2800" spc="-1" strike="noStrike">
              <a:latin typeface="Arial"/>
            </a:endParaRPr>
          </a:p>
        </p:txBody>
      </p:sp>
    </p:spTree>
  </p:cSld>
  <p:timing>
    <p:tnLst>
      <p:par>
        <p:cTn id="238" dur="indefinite" restart="never" nodeType="tmRoot">
          <p:childTnLst>
            <p:seq>
              <p:cTn id="239" nodeType="mainSeq"/>
              <p:prevCondLst>
                <p:cond delay="0" evt="onPrev">
                  <p:tgtEl>
                    <p:sldTgt/>
                  </p:tgtEl>
                </p:cond>
              </p:prevCondLst>
              <p:nextCondLst>
                <p:cond delay="0"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26"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normAutofit/>
          </a:bodyPr>
          <a:p>
            <a:pPr>
              <a:lnSpc>
                <a:spcPct val="100000"/>
              </a:lnSpc>
              <a:spcBef>
                <a:spcPts val="641"/>
              </a:spcBef>
            </a:pPr>
            <a:r>
              <a:rPr b="0" lang="en-US" sz="3200" spc="-1" strike="noStrike">
                <a:solidFill>
                  <a:srgbClr val="241647"/>
                </a:solidFill>
                <a:latin typeface="Calibri"/>
                <a:ea typeface="DejaVu Sans"/>
              </a:rPr>
              <a:t>4. Regulatory Agency and Regulations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Compliance officer contact</a:t>
            </a: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a:lnSpc>
                <a:spcPct val="100000"/>
              </a:lnSpc>
            </a:pPr>
            <a:endParaRPr b="0" lang="en-US" sz="2800" spc="-1" strike="noStrike">
              <a:latin typeface="Arial"/>
            </a:endParaRPr>
          </a:p>
          <a:p>
            <a:pPr lvl="1" marL="743040" indent="-285120">
              <a:lnSpc>
                <a:spcPct val="100000"/>
              </a:lnSpc>
              <a:spcBef>
                <a:spcPts val="2401"/>
              </a:spcBef>
              <a:buClr>
                <a:srgbClr val="241647"/>
              </a:buClr>
              <a:buFont typeface="Arial"/>
              <a:buChar char="–"/>
            </a:pPr>
            <a:r>
              <a:rPr b="0" lang="en-US" sz="2800" spc="-1" strike="noStrike">
                <a:solidFill>
                  <a:srgbClr val="241647"/>
                </a:solidFill>
                <a:latin typeface="Calibri"/>
                <a:ea typeface="DejaVu Sans"/>
              </a:rPr>
              <a:t>List of resources:</a:t>
            </a:r>
            <a:endParaRPr b="0" lang="en-US" sz="28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From the template</a:t>
            </a:r>
            <a:endParaRPr b="0" lang="en-US" sz="2400" spc="-1" strike="noStrike">
              <a:latin typeface="Arial"/>
            </a:endParaRPr>
          </a:p>
          <a:p>
            <a:pPr lvl="2" marL="1143000" indent="-227880">
              <a:lnSpc>
                <a:spcPct val="100000"/>
              </a:lnSpc>
              <a:spcBef>
                <a:spcPts val="479"/>
              </a:spcBef>
              <a:buClr>
                <a:srgbClr val="241647"/>
              </a:buClr>
              <a:buFont typeface="Arial"/>
              <a:buChar char="•"/>
            </a:pPr>
            <a:r>
              <a:rPr b="0" lang="en-US" sz="2400" spc="-1" strike="noStrike">
                <a:solidFill>
                  <a:srgbClr val="241647"/>
                </a:solidFill>
                <a:latin typeface="Calibri"/>
                <a:ea typeface="DejaVu Sans"/>
              </a:rPr>
              <a:t>Local resources</a:t>
            </a:r>
            <a:endParaRPr b="0" lang="en-US" sz="2400" spc="-1" strike="noStrike">
              <a:latin typeface="Arial"/>
            </a:endParaRPr>
          </a:p>
        </p:txBody>
      </p:sp>
      <p:graphicFrame>
        <p:nvGraphicFramePr>
          <p:cNvPr id="527" name="Table 3"/>
          <p:cNvGraphicFramePr/>
          <p:nvPr/>
        </p:nvGraphicFramePr>
        <p:xfrm>
          <a:off x="228600" y="2735640"/>
          <a:ext cx="8762400" cy="1535400"/>
        </p:xfrm>
        <a:graphic>
          <a:graphicData uri="http://schemas.openxmlformats.org/drawingml/2006/table">
            <a:tbl>
              <a:tblPr/>
              <a:tblGrid>
                <a:gridCol w="1981080"/>
                <a:gridCol w="3047760"/>
                <a:gridCol w="1542960"/>
                <a:gridCol w="2190960"/>
              </a:tblGrid>
              <a:tr h="767880">
                <a:tc>
                  <a:txBody>
                    <a:bodyPr lIns="104760" rIns="104760"/>
                    <a:p>
                      <a:pPr algn="ctr">
                        <a:lnSpc>
                          <a:spcPct val="100000"/>
                        </a:lnSpc>
                      </a:pPr>
                      <a:r>
                        <a:rPr b="0" lang="en-US" sz="2200" spc="-1" strike="noStrike">
                          <a:solidFill>
                            <a:srgbClr val="241652"/>
                          </a:solidFill>
                          <a:latin typeface="Calibri"/>
                        </a:rPr>
                        <a:t>Check with Joe Martinez</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Northern Region Compliance Supervisor </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Santa Fe </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505-476-8635</a:t>
                      </a:r>
                      <a:endParaRPr b="0" lang="en-US" sz="2200" spc="-1" strike="noStrike">
                        <a:latin typeface="Arial"/>
                      </a:endParaRPr>
                    </a:p>
                  </a:txBody>
                  <a:tcPr marL="104760" marR="104760">
                    <a:noFill/>
                  </a:tcPr>
                </a:tc>
              </a:tr>
              <a:tr h="767880">
                <a:tc>
                  <a:txBody>
                    <a:bodyPr lIns="104760" rIns="104760"/>
                    <a:p>
                      <a:pPr algn="ctr">
                        <a:lnSpc>
                          <a:spcPct val="100000"/>
                        </a:lnSpc>
                      </a:pPr>
                      <a:r>
                        <a:rPr b="0" lang="en-US" sz="2200" spc="-1" strike="noStrike">
                          <a:solidFill>
                            <a:srgbClr val="241652"/>
                          </a:solidFill>
                          <a:latin typeface="Calibri"/>
                        </a:rPr>
                        <a:t>Brandi Garcia</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Southern Region Compliance Supervisor </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Las Cruces </a:t>
                      </a:r>
                      <a:endParaRPr b="0" lang="en-US" sz="2200" spc="-1" strike="noStrike">
                        <a:latin typeface="Arial"/>
                      </a:endParaRPr>
                    </a:p>
                  </a:txBody>
                  <a:tcPr marL="104760" marR="104760">
                    <a:noFill/>
                  </a:tcPr>
                </a:tc>
                <a:tc>
                  <a:txBody>
                    <a:bodyPr lIns="104760" rIns="104760"/>
                    <a:p>
                      <a:pPr>
                        <a:lnSpc>
                          <a:spcPct val="100000"/>
                        </a:lnSpc>
                      </a:pPr>
                      <a:r>
                        <a:rPr b="0" lang="en-US" sz="2200" spc="-1" strike="noStrike">
                          <a:solidFill>
                            <a:srgbClr val="241652"/>
                          </a:solidFill>
                          <a:latin typeface="Calibri"/>
                        </a:rPr>
                        <a:t>575-915-1113</a:t>
                      </a:r>
                      <a:endParaRPr b="0" lang="en-US" sz="2200" spc="-1" strike="noStrike">
                        <a:latin typeface="Arial"/>
                      </a:endParaRPr>
                    </a:p>
                  </a:txBody>
                  <a:tcPr marL="104760" marR="104760">
                    <a:noFill/>
                  </a:tcPr>
                </a:tc>
              </a:tr>
            </a:tbl>
          </a:graphicData>
        </a:graphic>
      </p:graphicFrame>
    </p:spTree>
  </p:cSld>
  <p:timing>
    <p:tnLst>
      <p:par>
        <p:cTn id="240" dur="indefinite" restart="never" nodeType="tmRoot">
          <p:childTnLst>
            <p:seq>
              <p:cTn id="241" nodeType="mainSeq"/>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29" name="CustomShape 2"/>
          <p:cNvSpPr/>
          <p:nvPr/>
        </p:nvSpPr>
        <p:spPr>
          <a:xfrm>
            <a:off x="457200" y="1600200"/>
            <a:ext cx="8228880" cy="380916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5. General system description</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Background</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Water Sources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Distribution system</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Treatment/disinfection</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Storage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Include maps</a:t>
            </a:r>
            <a:endParaRPr b="0" lang="en-US" sz="2800" spc="-1" strike="noStrike">
              <a:latin typeface="Arial"/>
            </a:endParaRPr>
          </a:p>
        </p:txBody>
      </p:sp>
    </p:spTree>
  </p:cSld>
  <p:timing>
    <p:tnLst>
      <p:par>
        <p:cTn id="242" dur="indefinite" restart="never" nodeType="tmRoot">
          <p:childTnLst>
            <p:seq>
              <p:cTn id="243" nodeType="mainSeq"/>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31"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6. System operation and control</a:t>
            </a:r>
            <a:endParaRPr b="0" lang="en-US" sz="32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Start-up and shutdown procedures</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Emergency procedures</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Troubleshooting</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Operation and Control (SCADA)</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Include all system components</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List of daily, weekly, monthly, annual tasks (table)</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Create logs to record operator activities</a:t>
            </a:r>
            <a:endParaRPr b="0" lang="en-US" sz="2800" spc="-1" strike="noStrike">
              <a:latin typeface="Arial"/>
            </a:endParaRPr>
          </a:p>
          <a:p>
            <a:pPr>
              <a:lnSpc>
                <a:spcPct val="100000"/>
              </a:lnSpc>
            </a:pPr>
            <a:endParaRPr b="0" lang="en-US" sz="2800" spc="-1" strike="noStrike">
              <a:latin typeface="Arial"/>
            </a:endParaRPr>
          </a:p>
        </p:txBody>
      </p:sp>
    </p:spTree>
  </p:cSld>
  <p:timing>
    <p:tnLst>
      <p:par>
        <p:cTn id="244" dur="indefinite" restart="never" nodeType="tmRoot">
          <p:childTnLst>
            <p:seq>
              <p:cTn id="245" nodeType="mainSeq"/>
              <p:prevCondLst>
                <p:cond delay="0" evt="onPrev">
                  <p:tgtEl>
                    <p:sldTgt/>
                  </p:tgtEl>
                </p:cond>
              </p:prevCondLst>
              <p:nextCondLst>
                <p:cond delay="0" evt="onNext">
                  <p:tgtEl>
                    <p:sldTgt/>
                  </p:tgtEl>
                </p:cond>
              </p:nextCondLst>
            </p:seq>
          </p:childTnLst>
        </p:cTn>
      </p:par>
    </p:tnLst>
  </p:timing>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2" name="Picture 2" descr=""/>
          <p:cNvPicPr/>
          <p:nvPr/>
        </p:nvPicPr>
        <p:blipFill>
          <a:blip r:embed="rId1"/>
          <a:srcRect l="0" t="13503" r="0" b="15186"/>
          <a:stretch/>
        </p:blipFill>
        <p:spPr>
          <a:xfrm>
            <a:off x="3076200" y="3757320"/>
            <a:ext cx="4390560" cy="2742480"/>
          </a:xfrm>
          <a:prstGeom prst="rect">
            <a:avLst/>
          </a:prstGeom>
          <a:ln>
            <a:noFill/>
          </a:ln>
        </p:spPr>
      </p:pic>
      <p:sp>
        <p:nvSpPr>
          <p:cNvPr id="53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34" name="CustomShape 2"/>
          <p:cNvSpPr/>
          <p:nvPr/>
        </p:nvSpPr>
        <p:spPr>
          <a:xfrm>
            <a:off x="457200" y="155808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7. Testing, recordkeeping, and recording</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Reference distribution system sampling plan (DSSP)</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Any other sampling?</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List of records kept; where they are found?</a:t>
            </a:r>
            <a:endParaRPr b="0" lang="en-US" sz="2800" spc="-1" strike="noStrike">
              <a:latin typeface="Arial"/>
            </a:endParaRPr>
          </a:p>
          <a:p>
            <a:pPr lvl="2" marL="12002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Sanitary survey item</a:t>
            </a:r>
            <a:endParaRPr b="0" lang="en-US" sz="2800" spc="-1" strike="noStrike">
              <a:latin typeface="Arial"/>
            </a:endParaRPr>
          </a:p>
          <a:p>
            <a:pPr lvl="3" marL="16574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5 yrs micro, 10 yrs chem, 12 yrs lead/copper </a:t>
            </a:r>
            <a:endParaRPr b="0" lang="en-US" sz="2800" spc="-1" strike="noStrike">
              <a:latin typeface="Arial"/>
            </a:endParaRPr>
          </a:p>
          <a:p>
            <a:pPr>
              <a:lnSpc>
                <a:spcPct val="100000"/>
              </a:lnSpc>
            </a:pPr>
            <a:endParaRPr b="0" lang="en-US" sz="2800" spc="-1" strike="noStrike">
              <a:latin typeface="Arial"/>
            </a:endParaRPr>
          </a:p>
        </p:txBody>
      </p:sp>
    </p:spTree>
  </p:cSld>
  <p:timing>
    <p:tnLst>
      <p:par>
        <p:cTn id="246" dur="indefinite" restart="never" nodeType="tmRoot">
          <p:childTnLst>
            <p:seq>
              <p:cTn id="247" nodeType="mainSeq"/>
              <p:prevCondLst>
                <p:cond delay="0" evt="onPrev">
                  <p:tgtEl>
                    <p:sldTgt/>
                  </p:tgtEl>
                </p:cond>
              </p:prevCondLst>
              <p:nextCondLst>
                <p:cond delay="0" evt="onNext">
                  <p:tgtEl>
                    <p:sldTgt/>
                  </p:tgtEl>
                </p:cond>
              </p:nextCondLst>
            </p:seq>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5" name="Picture 2" descr=""/>
          <p:cNvPicPr/>
          <p:nvPr/>
        </p:nvPicPr>
        <p:blipFill>
          <a:blip r:embed="rId1"/>
          <a:srcRect l="0" t="0" r="6165" b="0"/>
          <a:stretch/>
        </p:blipFill>
        <p:spPr>
          <a:xfrm>
            <a:off x="6017040" y="3169800"/>
            <a:ext cx="2745360" cy="2925360"/>
          </a:xfrm>
          <a:prstGeom prst="rect">
            <a:avLst/>
          </a:prstGeom>
          <a:ln>
            <a:noFill/>
          </a:ln>
        </p:spPr>
      </p:pic>
      <p:sp>
        <p:nvSpPr>
          <p:cNvPr id="536"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3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8. Maintenance</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Table for preventative maintenance tasks based on manufacturer’s recommendations and operator experience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List of contractors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Repair/service protocol, NSF specs</a:t>
            </a:r>
            <a:endParaRPr b="0" lang="en-US" sz="2800" spc="-1" strike="noStrike">
              <a:latin typeface="Arial"/>
            </a:endParaRPr>
          </a:p>
        </p:txBody>
      </p:sp>
    </p:spTree>
  </p:cSld>
  <p:timing>
    <p:tnLst>
      <p:par>
        <p:cTn id="248" dur="indefinite" restart="never" nodeType="tmRoot">
          <p:childTnLst>
            <p:seq>
              <p:cTn id="249" nodeType="mainSeq"/>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CustomShape 1"/>
          <p:cNvSpPr/>
          <p:nvPr/>
        </p:nvSpPr>
        <p:spPr>
          <a:xfrm>
            <a:off x="15228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Example</a:t>
            </a:r>
            <a:endParaRPr b="0" lang="en-US" sz="4400" spc="-1" strike="noStrike">
              <a:latin typeface="Arial"/>
            </a:endParaRPr>
          </a:p>
        </p:txBody>
      </p:sp>
      <p:pic>
        <p:nvPicPr>
          <p:cNvPr id="539" name="Picture 2" descr=""/>
          <p:cNvPicPr/>
          <p:nvPr/>
        </p:nvPicPr>
        <p:blipFill>
          <a:blip r:embed="rId1"/>
          <a:stretch/>
        </p:blipFill>
        <p:spPr>
          <a:xfrm>
            <a:off x="2438280" y="792360"/>
            <a:ext cx="6540120" cy="5302800"/>
          </a:xfrm>
          <a:prstGeom prst="rect">
            <a:avLst/>
          </a:prstGeom>
          <a:ln>
            <a:noFill/>
          </a:ln>
          <a:effectLst>
            <a:outerShdw algn="tl" blurRad="292100" dir="2700000" dist="139700" rotWithShape="0">
              <a:srgbClr val="333333">
                <a:alpha val="65000"/>
              </a:srgbClr>
            </a:outerShdw>
          </a:effectLst>
        </p:spPr>
      </p:pic>
    </p:spTree>
  </p:cSld>
  <p:timing>
    <p:tnLst>
      <p:par>
        <p:cTn id="250" dur="indefinite" restart="never" nodeType="tmRoot">
          <p:childTnLst>
            <p:seq>
              <p:cTn id="251" nodeType="mainSeq"/>
              <p:prevCondLst>
                <p:cond delay="0" evt="onPrev">
                  <p:tgtEl>
                    <p:sldTgt/>
                  </p:tgtEl>
                </p:cond>
              </p:prevCondLst>
              <p:nextCondLst>
                <p:cond delay="0"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41" name="CustomShape 2"/>
          <p:cNvSpPr/>
          <p:nvPr/>
        </p:nvSpPr>
        <p:spPr>
          <a:xfrm>
            <a:off x="457200" y="152388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9. Spare parts, supplies, chemicals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List of spare parts with quantities</a:t>
            </a:r>
            <a:endParaRPr b="0" lang="en-US" sz="2800" spc="-1" strike="noStrike">
              <a:latin typeface="Arial"/>
            </a:endParaRPr>
          </a:p>
        </p:txBody>
      </p:sp>
      <p:sp>
        <p:nvSpPr>
          <p:cNvPr id="542" name="CustomShape 3"/>
          <p:cNvSpPr/>
          <p:nvPr/>
        </p:nvSpPr>
        <p:spPr>
          <a:xfrm>
            <a:off x="0" y="-144360"/>
            <a:ext cx="304200" cy="304200"/>
          </a:xfrm>
          <a:prstGeom prst="rect">
            <a:avLst/>
          </a:prstGeom>
          <a:noFill/>
          <a:ln>
            <a:noFill/>
          </a:ln>
        </p:spPr>
        <p:style>
          <a:lnRef idx="0"/>
          <a:fillRef idx="0"/>
          <a:effectRef idx="0"/>
          <a:fontRef idx="minor"/>
        </p:style>
      </p:sp>
      <p:pic>
        <p:nvPicPr>
          <p:cNvPr id="543" name="Picture 2" descr=""/>
          <p:cNvPicPr/>
          <p:nvPr/>
        </p:nvPicPr>
        <p:blipFill>
          <a:blip r:embed="rId1"/>
          <a:stretch/>
        </p:blipFill>
        <p:spPr>
          <a:xfrm>
            <a:off x="1156320" y="2743200"/>
            <a:ext cx="7148520" cy="3199680"/>
          </a:xfrm>
          <a:prstGeom prst="rect">
            <a:avLst/>
          </a:prstGeom>
          <a:ln>
            <a:noFill/>
          </a:ln>
          <a:effectLst>
            <a:outerShdw algn="tl" blurRad="292100" dir="2700000" dist="139700" rotWithShape="0">
              <a:srgbClr val="333333">
                <a:alpha val="65000"/>
              </a:srgbClr>
            </a:outerShdw>
          </a:effectLst>
        </p:spPr>
      </p:pic>
    </p:spTree>
  </p:cSld>
  <p:timing>
    <p:tnLst>
      <p:par>
        <p:cTn id="252" dur="indefinite" restart="never" nodeType="tmRoot">
          <p:childTnLst>
            <p:seq>
              <p:cTn id="253"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Template</a:t>
            </a:r>
            <a:endParaRPr b="0" lang="en-US" sz="4400" spc="-1" strike="noStrike">
              <a:latin typeface="Arial"/>
            </a:endParaRPr>
          </a:p>
        </p:txBody>
      </p:sp>
      <p:sp>
        <p:nvSpPr>
          <p:cNvPr id="359"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NMED Drinking Water Bureau</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Applications and Forms</a:t>
            </a:r>
            <a:endParaRPr b="0" lang="en-US" sz="2800" spc="-1" strike="noStrike">
              <a:latin typeface="Arial"/>
            </a:endParaRPr>
          </a:p>
          <a:p>
            <a:pPr lvl="3" marL="1600200" indent="-227880">
              <a:lnSpc>
                <a:spcPct val="100000"/>
              </a:lnSpc>
              <a:spcBef>
                <a:spcPts val="400"/>
              </a:spcBef>
              <a:buClr>
                <a:srgbClr val="241647"/>
              </a:buClr>
              <a:buFont typeface="Arial"/>
              <a:buChar char="–"/>
            </a:pPr>
            <a:r>
              <a:rPr b="0" lang="en-US" sz="2000" spc="-1" strike="noStrike">
                <a:solidFill>
                  <a:srgbClr val="241647"/>
                </a:solidFill>
                <a:latin typeface="Calibri"/>
                <a:ea typeface="DejaVu Sans"/>
              </a:rPr>
              <a:t>Emergency Response Plan</a:t>
            </a:r>
            <a:endParaRPr b="0" lang="en-US" sz="2000" spc="-1" strike="noStrike">
              <a:latin typeface="Arial"/>
            </a:endParaRPr>
          </a:p>
          <a:p>
            <a:pPr>
              <a:lnSpc>
                <a:spcPct val="100000"/>
              </a:lnSpc>
              <a:spcBef>
                <a:spcPts val="641"/>
              </a:spcBef>
            </a:pPr>
            <a:r>
              <a:rPr b="0" lang="en-US" sz="3700" spc="-1" strike="noStrike" u="sng">
                <a:solidFill>
                  <a:srgbClr val="241652"/>
                </a:solidFill>
                <a:uFillTx/>
                <a:latin typeface="Calibri"/>
                <a:ea typeface="DejaVu Sans"/>
              </a:rPr>
              <a:t>https://www.env.nm.gov/drinking_water/applications-and-forms/</a:t>
            </a:r>
            <a:endParaRPr b="0" lang="en-US" sz="3700" spc="-1" strike="noStrike">
              <a:latin typeface="Arial"/>
            </a:endParaRPr>
          </a:p>
          <a:p>
            <a:pPr>
              <a:lnSpc>
                <a:spcPct val="100000"/>
              </a:lnSpc>
              <a:spcBef>
                <a:spcPts val="641"/>
              </a:spcBef>
            </a:pPr>
            <a:endParaRPr b="0" lang="en-US" sz="3700" spc="-1" strike="noStrike">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4" name="Picture 2" descr=""/>
          <p:cNvPicPr/>
          <p:nvPr/>
        </p:nvPicPr>
        <p:blipFill>
          <a:blip r:embed="rId1"/>
          <a:srcRect l="0" t="-36378" r="0" b="36378"/>
          <a:stretch/>
        </p:blipFill>
        <p:spPr>
          <a:xfrm>
            <a:off x="1025280" y="2895480"/>
            <a:ext cx="6822360" cy="3199680"/>
          </a:xfrm>
          <a:prstGeom prst="rect">
            <a:avLst/>
          </a:prstGeom>
          <a:ln>
            <a:noFill/>
          </a:ln>
        </p:spPr>
      </p:pic>
      <p:sp>
        <p:nvSpPr>
          <p:cNvPr id="545"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46" name="CustomShape 2"/>
          <p:cNvSpPr/>
          <p:nvPr/>
        </p:nvSpPr>
        <p:spPr>
          <a:xfrm>
            <a:off x="457200" y="152388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10. Safety</a:t>
            </a:r>
            <a:endParaRPr b="0" lang="en-US" sz="32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Table to include PPE required for each task</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Safety SOPs</a:t>
            </a:r>
            <a:endParaRPr b="0" lang="en-US" sz="2800" spc="-1" strike="noStrike">
              <a:latin typeface="Arial"/>
            </a:endParaRPr>
          </a:p>
          <a:p>
            <a:pPr lvl="1" marL="743040" indent="-285120">
              <a:lnSpc>
                <a:spcPct val="100000"/>
              </a:lnSpc>
              <a:spcBef>
                <a:spcPts val="901"/>
              </a:spcBef>
              <a:buClr>
                <a:srgbClr val="241647"/>
              </a:buClr>
              <a:buFont typeface="Arial"/>
              <a:buChar char="–"/>
            </a:pPr>
            <a:r>
              <a:rPr b="0" lang="en-US" sz="2800" spc="-1" strike="noStrike">
                <a:solidFill>
                  <a:srgbClr val="241647"/>
                </a:solidFill>
                <a:latin typeface="Calibri"/>
                <a:ea typeface="DejaVu Sans"/>
              </a:rPr>
              <a:t>Reference to OSHA regulations</a:t>
            </a:r>
            <a:endParaRPr b="0" lang="en-US" sz="2800" spc="-1" strike="noStrike">
              <a:latin typeface="Arial"/>
            </a:endParaRPr>
          </a:p>
        </p:txBody>
      </p:sp>
    </p:spTree>
  </p:cSld>
  <p:timing>
    <p:tnLst>
      <p:par>
        <p:cTn id="254" dur="indefinite" restart="never" nodeType="tmRoot">
          <p:childTnLst>
            <p:seq>
              <p:cTn id="255" nodeType="mainSeq"/>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4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11. Emergency preparedness and response</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Community public water systems – ERP</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NM WARN</a:t>
            </a:r>
            <a:endParaRPr b="0" lang="en-US" sz="2800" spc="-1" strike="noStrike">
              <a:latin typeface="Arial"/>
            </a:endParaRPr>
          </a:p>
          <a:p>
            <a:pPr>
              <a:lnSpc>
                <a:spcPct val="100000"/>
              </a:lnSpc>
            </a:pPr>
            <a:endParaRPr b="0" lang="en-US" sz="2800" spc="-1" strike="noStrike">
              <a:latin typeface="Arial"/>
            </a:endParaRPr>
          </a:p>
        </p:txBody>
      </p:sp>
      <p:pic>
        <p:nvPicPr>
          <p:cNvPr id="549" name="Picture 2" descr=""/>
          <p:cNvPicPr/>
          <p:nvPr/>
        </p:nvPicPr>
        <p:blipFill>
          <a:blip r:embed="rId1"/>
          <a:srcRect l="-616" t="11951" r="616" b="14388"/>
          <a:stretch/>
        </p:blipFill>
        <p:spPr>
          <a:xfrm>
            <a:off x="1815840" y="3579120"/>
            <a:ext cx="5955840" cy="2468160"/>
          </a:xfrm>
          <a:prstGeom prst="rect">
            <a:avLst/>
          </a:prstGeom>
          <a:ln>
            <a:noFill/>
          </a:ln>
        </p:spPr>
      </p:pic>
    </p:spTree>
  </p:cSld>
  <p:timing>
    <p:tnLst>
      <p:par>
        <p:cTn id="256" dur="indefinite" restart="never" nodeType="tmRoot">
          <p:childTnLst>
            <p:seq>
              <p:cTn id="257" nodeType="mainSeq"/>
              <p:prevCondLst>
                <p:cond delay="0" evt="onPrev">
                  <p:tgtEl>
                    <p:sldTgt/>
                  </p:tgtEl>
                </p:cond>
              </p:prevCondLst>
              <p:nextCondLst>
                <p:cond delay="0"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OMP Components</a:t>
            </a:r>
            <a:endParaRPr b="0" lang="en-US" sz="4400" spc="-1" strike="noStrike">
              <a:latin typeface="Arial"/>
            </a:endParaRPr>
          </a:p>
        </p:txBody>
      </p:sp>
      <p:sp>
        <p:nvSpPr>
          <p:cNvPr id="551" name="CustomShape 2"/>
          <p:cNvSpPr/>
          <p:nvPr/>
        </p:nvSpPr>
        <p:spPr>
          <a:xfrm>
            <a:off x="457200" y="1523880"/>
            <a:ext cx="8228880" cy="452520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12. Source Water/Wellhead Protection Plan</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Indicate if you have one, currency, appendix</a:t>
            </a:r>
            <a:endParaRPr b="0" lang="en-US" sz="2800" spc="-1" strike="noStrike">
              <a:latin typeface="Arial"/>
            </a:endParaRPr>
          </a:p>
        </p:txBody>
      </p:sp>
      <p:pic>
        <p:nvPicPr>
          <p:cNvPr id="552" name="Picture 2" descr=""/>
          <p:cNvPicPr/>
          <p:nvPr/>
        </p:nvPicPr>
        <p:blipFill>
          <a:blip r:embed="rId1"/>
          <a:srcRect l="0" t="0" r="0" b="4262"/>
          <a:stretch/>
        </p:blipFill>
        <p:spPr>
          <a:xfrm>
            <a:off x="1378080" y="2722320"/>
            <a:ext cx="6393600" cy="3565440"/>
          </a:xfrm>
          <a:prstGeom prst="rect">
            <a:avLst/>
          </a:prstGeom>
          <a:ln>
            <a:noFill/>
          </a:ln>
        </p:spPr>
      </p:pic>
    </p:spTree>
  </p:cSld>
  <p:timing>
    <p:tnLst>
      <p:par>
        <p:cTn id="258" dur="indefinite" restart="never" nodeType="tmRoot">
          <p:childTnLst>
            <p:seq>
              <p:cTn id="259" nodeType="mainSeq"/>
              <p:prevCondLst>
                <p:cond delay="0" evt="onPrev">
                  <p:tgtEl>
                    <p:sldTgt/>
                  </p:tgtEl>
                </p:cond>
              </p:prevCondLst>
              <p:nextCondLst>
                <p:cond delay="0"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CustomShape 1"/>
          <p:cNvSpPr/>
          <p:nvPr/>
        </p:nvSpPr>
        <p:spPr>
          <a:xfrm>
            <a:off x="457200" y="491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Appendices</a:t>
            </a:r>
            <a:endParaRPr b="0" lang="en-US" sz="4400" spc="-1" strike="noStrike">
              <a:latin typeface="Arial"/>
            </a:endParaRPr>
          </a:p>
        </p:txBody>
      </p:sp>
      <p:sp>
        <p:nvSpPr>
          <p:cNvPr id="554" name="CustomShape 2"/>
          <p:cNvSpPr/>
          <p:nvPr/>
        </p:nvSpPr>
        <p:spPr>
          <a:xfrm>
            <a:off x="457200" y="1460880"/>
            <a:ext cx="3733200" cy="4525200"/>
          </a:xfrm>
          <a:prstGeom prst="rect">
            <a:avLst/>
          </a:prstGeom>
          <a:noFill/>
          <a:ln>
            <a:noFill/>
          </a:ln>
        </p:spPr>
        <p:style>
          <a:lnRef idx="0"/>
          <a:fillRef idx="0"/>
          <a:effectRef idx="0"/>
          <a:fontRef idx="minor"/>
        </p:style>
        <p:txBody>
          <a:bodyPr lIns="90000" rIns="90000" tIns="45000" bIns="45000"/>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Job duties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Operator certificates and contracts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NMED regulations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Site map</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System control logs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OSE documents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Water purchase/sales agreements</a:t>
            </a:r>
            <a:endParaRPr b="0" lang="en-US" sz="2600" spc="-1" strike="noStrike">
              <a:latin typeface="Arial"/>
            </a:endParaRPr>
          </a:p>
          <a:p>
            <a:pPr marL="343080" indent="-342360">
              <a:lnSpc>
                <a:spcPct val="95000"/>
              </a:lnSpc>
              <a:spcBef>
                <a:spcPts val="601"/>
              </a:spcBef>
              <a:buClr>
                <a:srgbClr val="241647"/>
              </a:buClr>
              <a:buFont typeface="Arial"/>
              <a:buChar char="•"/>
            </a:pPr>
            <a:r>
              <a:rPr b="0" lang="en-US" sz="2600" spc="-1" strike="noStrike">
                <a:solidFill>
                  <a:srgbClr val="241647"/>
                </a:solidFill>
                <a:latin typeface="Calibri"/>
                <a:ea typeface="DejaVu Sans"/>
              </a:rPr>
              <a:t>Equipment data and drawings</a:t>
            </a:r>
            <a:endParaRPr b="0" lang="en-US" sz="2600" spc="-1" strike="noStrike">
              <a:latin typeface="Arial"/>
            </a:endParaRPr>
          </a:p>
          <a:p>
            <a:pPr>
              <a:lnSpc>
                <a:spcPct val="100000"/>
              </a:lnSpc>
              <a:spcBef>
                <a:spcPts val="519"/>
              </a:spcBef>
            </a:pPr>
            <a:endParaRPr b="0" lang="en-US" sz="2600" spc="-1" strike="noStrike">
              <a:latin typeface="Arial"/>
            </a:endParaRPr>
          </a:p>
        </p:txBody>
      </p:sp>
      <p:sp>
        <p:nvSpPr>
          <p:cNvPr id="555" name="CustomShape 3"/>
          <p:cNvSpPr/>
          <p:nvPr/>
        </p:nvSpPr>
        <p:spPr>
          <a:xfrm>
            <a:off x="4038480" y="1460880"/>
            <a:ext cx="5028480" cy="4525200"/>
          </a:xfrm>
          <a:prstGeom prst="rect">
            <a:avLst/>
          </a:prstGeom>
          <a:noFill/>
          <a:ln>
            <a:noFill/>
          </a:ln>
        </p:spPr>
        <p:style>
          <a:lnRef idx="0"/>
          <a:fillRef idx="0"/>
          <a:effectRef idx="0"/>
          <a:fontRef idx="minor"/>
        </p:style>
        <p:txBody>
          <a:bodyPr lIns="90000" rIns="90000" tIns="45000" bIns="45000"/>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Manufacturer’s O&amp;M manuals</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DSSP</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Testing, recordkeeping, and recording templates</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Maintenance tracking forms</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List of manufacturers, reps, suppliers</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Safety/OSHA regulations</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ERP</a:t>
            </a:r>
            <a:endParaRPr b="0" lang="en-US" sz="2800" spc="-1" strike="noStrike">
              <a:latin typeface="Arial"/>
            </a:endParaRPr>
          </a:p>
          <a:p>
            <a:pPr marL="343080" indent="-342360">
              <a:lnSpc>
                <a:spcPct val="95000"/>
              </a:lnSpc>
              <a:spcBef>
                <a:spcPts val="601"/>
              </a:spcBef>
              <a:buClr>
                <a:srgbClr val="241647"/>
              </a:buClr>
              <a:buFont typeface="Arial"/>
              <a:buChar char="•"/>
            </a:pPr>
            <a:r>
              <a:rPr b="0" lang="en-US" sz="2800" spc="-1" strike="noStrike">
                <a:solidFill>
                  <a:srgbClr val="241647"/>
                </a:solidFill>
                <a:latin typeface="Calibri"/>
                <a:ea typeface="DejaVu Sans"/>
              </a:rPr>
              <a:t>Source Water Protection Plan</a:t>
            </a:r>
            <a:endParaRPr b="0" lang="en-US" sz="2800" spc="-1" strike="noStrike">
              <a:latin typeface="Arial"/>
            </a:endParaRPr>
          </a:p>
          <a:p>
            <a:pPr>
              <a:lnSpc>
                <a:spcPct val="100000"/>
              </a:lnSpc>
              <a:spcBef>
                <a:spcPts val="561"/>
              </a:spcBef>
            </a:pPr>
            <a:endParaRPr b="0" lang="en-US" sz="2800" spc="-1" strike="noStrike">
              <a:latin typeface="Arial"/>
            </a:endParaRPr>
          </a:p>
          <a:p>
            <a:pPr>
              <a:lnSpc>
                <a:spcPct val="100000"/>
              </a:lnSpc>
              <a:spcBef>
                <a:spcPts val="561"/>
              </a:spcBef>
            </a:pPr>
            <a:endParaRPr b="0" lang="en-US" sz="2800" spc="-1" strike="noStrike">
              <a:latin typeface="Arial"/>
            </a:endParaRPr>
          </a:p>
        </p:txBody>
      </p:sp>
    </p:spTree>
  </p:cSld>
  <p:timing>
    <p:tnLst>
      <p:par>
        <p:cTn id="260" dur="indefinite" restart="never" nodeType="tmRoot">
          <p:childTnLst>
            <p:seq>
              <p:cTn id="261" nodeType="mainSeq"/>
              <p:prevCondLst>
                <p:cond delay="0" evt="onPrev">
                  <p:tgtEl>
                    <p:sldTgt/>
                  </p:tgtEl>
                </p:cond>
              </p:prevCondLst>
              <p:nextCondLst>
                <p:cond delay="0"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CustomShape 1"/>
          <p:cNvSpPr/>
          <p:nvPr/>
        </p:nvSpPr>
        <p:spPr>
          <a:xfrm>
            <a:off x="228600" y="1371600"/>
            <a:ext cx="8686080" cy="515916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80"/>
              </a:spcBef>
              <a:buClr>
                <a:srgbClr val="241647"/>
              </a:buClr>
              <a:buFont typeface="Arial"/>
              <a:buChar char="•"/>
            </a:pPr>
            <a:r>
              <a:rPr b="0" lang="en-US" sz="3400" spc="-1" strike="noStrike">
                <a:solidFill>
                  <a:srgbClr val="241647"/>
                </a:solidFill>
                <a:latin typeface="Palatino Linotype"/>
                <a:ea typeface="DejaVu Sans"/>
              </a:rPr>
              <a:t>The Developer lacks the technical and managerial knowledge of the water system which the OMP is being developed for to create a functional document</a:t>
            </a:r>
            <a:endParaRPr b="0" lang="en-US" sz="3400" spc="-1" strike="noStrike">
              <a:latin typeface="Arial"/>
            </a:endParaRPr>
          </a:p>
          <a:p>
            <a:pPr>
              <a:lnSpc>
                <a:spcPct val="100000"/>
              </a:lnSpc>
            </a:pPr>
            <a:endParaRPr b="0" lang="en-US" sz="3400" spc="-1" strike="noStrike">
              <a:latin typeface="Arial"/>
            </a:endParaRPr>
          </a:p>
          <a:p>
            <a:pPr>
              <a:lnSpc>
                <a:spcPct val="100000"/>
              </a:lnSpc>
            </a:pPr>
            <a:endParaRPr b="0" lang="en-US" sz="3400" spc="-1" strike="noStrike">
              <a:latin typeface="Arial"/>
            </a:endParaRPr>
          </a:p>
          <a:p>
            <a:pPr>
              <a:lnSpc>
                <a:spcPct val="100000"/>
              </a:lnSpc>
              <a:spcBef>
                <a:spcPts val="680"/>
              </a:spcBef>
            </a:pPr>
            <a:endParaRPr b="0" lang="en-US" sz="3400" spc="-1" strike="noStrike">
              <a:latin typeface="Arial"/>
            </a:endParaRPr>
          </a:p>
        </p:txBody>
      </p:sp>
      <p:sp>
        <p:nvSpPr>
          <p:cNvPr id="557" name="CustomShape 2"/>
          <p:cNvSpPr/>
          <p:nvPr/>
        </p:nvSpPr>
        <p:spPr>
          <a:xfrm>
            <a:off x="152280" y="60948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62" dur="indefinite" restart="never" nodeType="tmRoot">
          <p:childTnLst>
            <p:seq>
              <p:cTn id="263" nodeType="mainSeq"/>
              <p:prevCondLst>
                <p:cond delay="0" evt="onPrev">
                  <p:tgtEl>
                    <p:sldTgt/>
                  </p:tgtEl>
                </p:cond>
              </p:prevCondLst>
              <p:nextCondLst>
                <p:cond delay="0" evt="onNext">
                  <p:tgtEl>
                    <p:sldTgt/>
                  </p:tgtEl>
                </p:cond>
              </p:nextCondLst>
            </p:seq>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CustomShape 1"/>
          <p:cNvSpPr/>
          <p:nvPr/>
        </p:nvSpPr>
        <p:spPr>
          <a:xfrm>
            <a:off x="228600" y="1066680"/>
            <a:ext cx="8686080" cy="546408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spcBef>
                <a:spcPts val="680"/>
              </a:spcBef>
            </a:pPr>
            <a:endParaRPr b="0" lang="en-US" sz="1800" spc="-1" strike="noStrike">
              <a:latin typeface="Arial"/>
            </a:endParaRPr>
          </a:p>
        </p:txBody>
      </p:sp>
      <p:sp>
        <p:nvSpPr>
          <p:cNvPr id="559" name="CustomShape 2"/>
          <p:cNvSpPr/>
          <p:nvPr/>
        </p:nvSpPr>
        <p:spPr>
          <a:xfrm>
            <a:off x="15228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graphicFrame>
        <p:nvGraphicFramePr>
          <p:cNvPr id="560" name="Table 3"/>
          <p:cNvGraphicFramePr/>
          <p:nvPr/>
        </p:nvGraphicFramePr>
        <p:xfrm>
          <a:off x="304920" y="1219320"/>
          <a:ext cx="4038120" cy="4571280"/>
        </p:xfrm>
        <a:graphic>
          <a:graphicData uri="http://schemas.openxmlformats.org/drawingml/2006/table">
            <a:tbl>
              <a:tblPr/>
              <a:tblGrid>
                <a:gridCol w="4038480"/>
              </a:tblGrid>
              <a:tr h="356760">
                <a:tc>
                  <a:txBody>
                    <a:bodyPr lIns="9360" rIns="9360"/>
                    <a:p>
                      <a:pPr algn="ctr">
                        <a:lnSpc>
                          <a:spcPct val="100000"/>
                        </a:lnSpc>
                      </a:pPr>
                      <a:r>
                        <a:rPr b="1" lang="en-US" sz="1600" spc="-1" strike="noStrike">
                          <a:solidFill>
                            <a:srgbClr val="241652"/>
                          </a:solidFill>
                          <a:latin typeface="Calibri"/>
                        </a:rPr>
                        <a:t>General Information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356760">
                <a:tc>
                  <a:txBody>
                    <a:bodyPr lIns="9360" rIns="9360"/>
                    <a:p>
                      <a:pPr>
                        <a:lnSpc>
                          <a:spcPct val="100000"/>
                        </a:lnSpc>
                      </a:pPr>
                      <a:r>
                        <a:rPr b="0" lang="en-US" sz="1600" spc="-1" strike="noStrike">
                          <a:solidFill>
                            <a:srgbClr val="241652"/>
                          </a:solidFill>
                          <a:latin typeface="Calibri"/>
                        </a:rPr>
                        <a:t>Table of contents</a:t>
                      </a:r>
                      <a:endParaRPr b="0" lang="en-US" sz="1600" spc="-1" strike="noStrike">
                        <a:latin typeface="Arial"/>
                      </a:endParaRPr>
                    </a:p>
                  </a:txBody>
                  <a:tcPr marL="9360" marR="93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700200">
                <a:tc>
                  <a:txBody>
                    <a:bodyPr lIns="9360" rIns="9360"/>
                    <a:p>
                      <a:pPr>
                        <a:lnSpc>
                          <a:spcPct val="100000"/>
                        </a:lnSpc>
                      </a:pPr>
                      <a:r>
                        <a:rPr b="0" lang="en-US" sz="1600" spc="-1" strike="noStrike">
                          <a:solidFill>
                            <a:srgbClr val="241652"/>
                          </a:solidFill>
                          <a:latin typeface="Calibri"/>
                        </a:rPr>
                        <a:t>Section 1: System Ownership and Designations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700200">
                <a:tc>
                  <a:txBody>
                    <a:bodyPr lIns="9360" rIns="9360"/>
                    <a:p>
                      <a:pPr>
                        <a:lnSpc>
                          <a:spcPct val="100000"/>
                        </a:lnSpc>
                      </a:pPr>
                      <a:r>
                        <a:rPr b="0" lang="en-US" sz="1600" spc="-1" strike="noStrike">
                          <a:solidFill>
                            <a:srgbClr val="241652"/>
                          </a:solidFill>
                          <a:latin typeface="Calibri"/>
                        </a:rPr>
                        <a:t>Section 2: Introduction and Overview</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1043640">
                <a:tc>
                  <a:txBody>
                    <a:bodyPr lIns="9360" rIns="9360"/>
                    <a:p>
                      <a:pPr>
                        <a:lnSpc>
                          <a:spcPct val="100000"/>
                        </a:lnSpc>
                      </a:pPr>
                      <a:r>
                        <a:rPr b="0" lang="en-US" sz="1600" spc="-1" strike="noStrike">
                          <a:solidFill>
                            <a:srgbClr val="241652"/>
                          </a:solidFill>
                          <a:latin typeface="Calibri"/>
                        </a:rPr>
                        <a:t>Section 3: System Organizational Structure and Contacts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700200">
                <a:tc>
                  <a:txBody>
                    <a:bodyPr lIns="9360" rIns="9360"/>
                    <a:p>
                      <a:pPr>
                        <a:lnSpc>
                          <a:spcPct val="100000"/>
                        </a:lnSpc>
                      </a:pPr>
                      <a:r>
                        <a:rPr b="0" lang="en-US" sz="1600" spc="-1" strike="noStrike">
                          <a:solidFill>
                            <a:srgbClr val="241652"/>
                          </a:solidFill>
                          <a:latin typeface="Calibri"/>
                        </a:rPr>
                        <a:t>Section 4: Regulatory Agency(s) and Regulation</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56760">
                <a:tc>
                  <a:txBody>
                    <a:bodyPr lIns="9360" rIns="9360"/>
                    <a:p>
                      <a:pPr>
                        <a:lnSpc>
                          <a:spcPct val="100000"/>
                        </a:lnSpc>
                      </a:pPr>
                      <a:r>
                        <a:rPr b="0" lang="en-US" sz="1600" spc="-1" strike="noStrike">
                          <a:solidFill>
                            <a:srgbClr val="241652"/>
                          </a:solidFill>
                          <a:latin typeface="Calibri"/>
                        </a:rPr>
                        <a:t>Section 10: Safety</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56760">
                <a:tc>
                  <a:txBody>
                    <a:bodyPr lIns="9360" rIns="9360"/>
                    <a:p>
                      <a:pPr>
                        <a:lnSpc>
                          <a:spcPct val="100000"/>
                        </a:lnSpc>
                      </a:pPr>
                      <a:r>
                        <a:rPr b="0" lang="en-US" sz="1600" spc="-1" strike="noStrike">
                          <a:solidFill>
                            <a:srgbClr val="241652"/>
                          </a:solidFill>
                          <a:latin typeface="Calibri"/>
                        </a:rPr>
                        <a:t>Appendices</a:t>
                      </a:r>
                      <a:endParaRPr b="0" lang="en-US" sz="16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graphicFrame>
        <p:nvGraphicFramePr>
          <p:cNvPr id="561" name="Table 4"/>
          <p:cNvGraphicFramePr/>
          <p:nvPr/>
        </p:nvGraphicFramePr>
        <p:xfrm>
          <a:off x="4580640" y="1600200"/>
          <a:ext cx="4334040" cy="3733200"/>
        </p:xfrm>
        <a:graphic>
          <a:graphicData uri="http://schemas.openxmlformats.org/drawingml/2006/table">
            <a:tbl>
              <a:tblPr/>
              <a:tblGrid>
                <a:gridCol w="4334400"/>
              </a:tblGrid>
              <a:tr h="378360">
                <a:tc>
                  <a:txBody>
                    <a:bodyPr lIns="9360" rIns="9360"/>
                    <a:p>
                      <a:pPr algn="ctr">
                        <a:lnSpc>
                          <a:spcPct val="100000"/>
                        </a:lnSpc>
                      </a:pPr>
                      <a:r>
                        <a:rPr b="1" lang="en-US" sz="1800" spc="-1" strike="noStrike">
                          <a:solidFill>
                            <a:srgbClr val="241652"/>
                          </a:solidFill>
                          <a:latin typeface="Calibri"/>
                        </a:rPr>
                        <a:t>Technical Sections</a:t>
                      </a:r>
                      <a:endParaRPr b="0" lang="en-US" sz="1800" spc="-1" strike="noStrike">
                        <a:latin typeface="Arial"/>
                      </a:endParaRPr>
                    </a:p>
                  </a:txBody>
                  <a:tcPr marL="9360" marR="93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744120">
                <a:tc>
                  <a:txBody>
                    <a:bodyPr lIns="9360" rIns="9360"/>
                    <a:p>
                      <a:pPr>
                        <a:lnSpc>
                          <a:spcPct val="100000"/>
                        </a:lnSpc>
                      </a:pPr>
                      <a:r>
                        <a:rPr b="0" lang="en-US" sz="1800" spc="-1" strike="noStrike">
                          <a:solidFill>
                            <a:srgbClr val="241652"/>
                          </a:solidFill>
                          <a:latin typeface="Calibri"/>
                        </a:rPr>
                        <a:t>Section 5: General System Description</a:t>
                      </a:r>
                      <a:endParaRPr b="0" lang="en-US" sz="1800" spc="-1" strike="noStrike">
                        <a:latin typeface="Arial"/>
                      </a:endParaRPr>
                    </a:p>
                  </a:txBody>
                  <a:tcPr marL="9360" marR="93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744120">
                <a:tc>
                  <a:txBody>
                    <a:bodyPr lIns="9360" rIns="9360"/>
                    <a:p>
                      <a:pPr>
                        <a:lnSpc>
                          <a:spcPct val="100000"/>
                        </a:lnSpc>
                      </a:pPr>
                      <a:r>
                        <a:rPr b="0" lang="en-US" sz="1800" spc="-1" strike="noStrike">
                          <a:solidFill>
                            <a:srgbClr val="241652"/>
                          </a:solidFill>
                          <a:latin typeface="Calibri"/>
                        </a:rPr>
                        <a:t>Section 6: System Operation and Control</a:t>
                      </a:r>
                      <a:endParaRPr b="0" lang="en-US" sz="18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744120">
                <a:tc>
                  <a:txBody>
                    <a:bodyPr lIns="9360" rIns="9360"/>
                    <a:p>
                      <a:pPr>
                        <a:lnSpc>
                          <a:spcPct val="100000"/>
                        </a:lnSpc>
                      </a:pPr>
                      <a:r>
                        <a:rPr b="0" lang="en-US" sz="1800" spc="-1" strike="noStrike">
                          <a:solidFill>
                            <a:srgbClr val="241652"/>
                          </a:solidFill>
                          <a:latin typeface="Calibri"/>
                        </a:rPr>
                        <a:t>Section 7:  testing, recordkeeping and reporting</a:t>
                      </a:r>
                      <a:endParaRPr b="0" lang="en-US" sz="18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78360">
                <a:tc>
                  <a:txBody>
                    <a:bodyPr lIns="9360" rIns="9360"/>
                    <a:p>
                      <a:pPr>
                        <a:lnSpc>
                          <a:spcPct val="100000"/>
                        </a:lnSpc>
                      </a:pPr>
                      <a:r>
                        <a:rPr b="0" lang="en-US" sz="1800" spc="-1" strike="noStrike">
                          <a:solidFill>
                            <a:srgbClr val="241652"/>
                          </a:solidFill>
                          <a:latin typeface="Calibri"/>
                        </a:rPr>
                        <a:t>Section 8: Maintenance</a:t>
                      </a:r>
                      <a:endParaRPr b="0" lang="en-US" sz="18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744120">
                <a:tc>
                  <a:txBody>
                    <a:bodyPr lIns="9360" rIns="9360"/>
                    <a:p>
                      <a:pPr>
                        <a:lnSpc>
                          <a:spcPct val="100000"/>
                        </a:lnSpc>
                      </a:pPr>
                      <a:r>
                        <a:rPr b="0" lang="en-US" sz="1800" spc="-1" strike="noStrike">
                          <a:solidFill>
                            <a:srgbClr val="241652"/>
                          </a:solidFill>
                          <a:latin typeface="Calibri"/>
                        </a:rPr>
                        <a:t>Section 9: Spare Parts, Supplies and Chemicals</a:t>
                      </a:r>
                      <a:endParaRPr b="0" lang="en-US" sz="1800" spc="-1" strike="noStrike">
                        <a:latin typeface="Arial"/>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Tree>
  </p:cSld>
  <p:timing>
    <p:tnLst>
      <p:par>
        <p:cTn id="264" dur="indefinite" restart="never" nodeType="tmRoot">
          <p:childTnLst>
            <p:seq>
              <p:cTn id="265" nodeType="mainSeq"/>
              <p:prevCondLst>
                <p:cond delay="0" evt="onPrev">
                  <p:tgtEl>
                    <p:sldTgt/>
                  </p:tgtEl>
                </p:cond>
              </p:prevCondLst>
              <p:nextCondLst>
                <p:cond delay="0"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2" name="Picture 2" descr=""/>
          <p:cNvPicPr/>
          <p:nvPr/>
        </p:nvPicPr>
        <p:blipFill>
          <a:blip r:embed="rId1"/>
          <a:stretch/>
        </p:blipFill>
        <p:spPr>
          <a:xfrm>
            <a:off x="5943600" y="4343400"/>
            <a:ext cx="3199680" cy="1874520"/>
          </a:xfrm>
          <a:prstGeom prst="rect">
            <a:avLst/>
          </a:prstGeom>
          <a:ln>
            <a:noFill/>
          </a:ln>
        </p:spPr>
      </p:pic>
      <p:sp>
        <p:nvSpPr>
          <p:cNvPr id="563" name="CustomShape 1"/>
          <p:cNvSpPr/>
          <p:nvPr/>
        </p:nvSpPr>
        <p:spPr>
          <a:xfrm>
            <a:off x="228600" y="1219320"/>
            <a:ext cx="8686080" cy="434268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The Developer does not know how to populate Section 10 – Safety.</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Developer simply states the Utility follows all OSHA regulations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Developer does not reference safety consideration for specific tasks </a:t>
            </a:r>
            <a:endParaRPr b="0" lang="en-US" sz="2800" spc="-1" strike="noStrike">
              <a:latin typeface="Arial"/>
            </a:endParaRPr>
          </a:p>
          <a:p>
            <a:pPr lvl="3" marL="1600200" indent="-227880">
              <a:lnSpc>
                <a:spcPct val="100000"/>
              </a:lnSpc>
              <a:spcBef>
                <a:spcPts val="479"/>
              </a:spcBef>
              <a:buClr>
                <a:srgbClr val="241647"/>
              </a:buClr>
              <a:buFont typeface="Arial"/>
              <a:buChar char="–"/>
            </a:pPr>
            <a:r>
              <a:rPr b="0" lang="en-US" sz="2400" spc="-1" strike="noStrike">
                <a:solidFill>
                  <a:srgbClr val="241647"/>
                </a:solidFill>
                <a:latin typeface="Palatino Linotype"/>
                <a:ea typeface="DejaVu Sans"/>
              </a:rPr>
              <a:t>Chlorine – PPE, SDS’s, etc</a:t>
            </a:r>
            <a:endParaRPr b="0" lang="en-US" sz="2400" spc="-1" strike="noStrike">
              <a:latin typeface="Arial"/>
            </a:endParaRPr>
          </a:p>
          <a:p>
            <a:pPr lvl="3" marL="1600200" indent="-227880">
              <a:lnSpc>
                <a:spcPct val="100000"/>
              </a:lnSpc>
              <a:spcBef>
                <a:spcPts val="479"/>
              </a:spcBef>
              <a:buClr>
                <a:srgbClr val="241647"/>
              </a:buClr>
              <a:buFont typeface="Arial"/>
              <a:buChar char="–"/>
            </a:pPr>
            <a:r>
              <a:rPr b="0" lang="en-US" sz="2400" spc="-1" strike="noStrike">
                <a:solidFill>
                  <a:srgbClr val="241647"/>
                </a:solidFill>
                <a:latin typeface="Palatino Linotype"/>
                <a:ea typeface="DejaVu Sans"/>
              </a:rPr>
              <a:t>Tank Inspection – Confined Area</a:t>
            </a:r>
            <a:endParaRPr b="0" lang="en-US" sz="24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Developer leaves the Section blank</a:t>
            </a:r>
            <a:endParaRPr b="0" lang="en-US" sz="2800" spc="-1" strike="noStrike">
              <a:latin typeface="Arial"/>
            </a:endParaRPr>
          </a:p>
        </p:txBody>
      </p:sp>
      <p:sp>
        <p:nvSpPr>
          <p:cNvPr id="564" name="CustomShape 2"/>
          <p:cNvSpPr/>
          <p:nvPr/>
        </p:nvSpPr>
        <p:spPr>
          <a:xfrm>
            <a:off x="15228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66" dur="indefinite" restart="never" nodeType="tmRoot">
          <p:childTnLst>
            <p:seq>
              <p:cTn id="267" nodeType="mainSeq"/>
              <p:prevCondLst>
                <p:cond delay="0" evt="onPrev">
                  <p:tgtEl>
                    <p:sldTgt/>
                  </p:tgtEl>
                </p:cond>
              </p:prevCondLst>
              <p:nextCondLst>
                <p:cond delay="0" evt="onNext">
                  <p:tgtEl>
                    <p:sldTgt/>
                  </p:tgtEl>
                </p:cond>
              </p:nextCondLst>
            </p:seq>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CustomShape 1"/>
          <p:cNvSpPr/>
          <p:nvPr/>
        </p:nvSpPr>
        <p:spPr>
          <a:xfrm>
            <a:off x="228600" y="1523880"/>
            <a:ext cx="4723560" cy="2590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479"/>
              </a:spcBef>
              <a:buClr>
                <a:srgbClr val="241647"/>
              </a:buClr>
              <a:buFont typeface="Arial"/>
              <a:buChar char="•"/>
            </a:pPr>
            <a:r>
              <a:rPr b="0" lang="en-US" sz="2400" spc="-1" strike="noStrike">
                <a:solidFill>
                  <a:srgbClr val="241647"/>
                </a:solidFill>
                <a:latin typeface="Palatino Linotype"/>
                <a:ea typeface="DejaVu Sans"/>
              </a:rPr>
              <a:t>Developer does not realize that the completeness checklist for the OMP is in the instructions</a:t>
            </a:r>
            <a:endParaRPr b="0" lang="en-US" sz="2400" spc="-1" strike="noStrike">
              <a:latin typeface="Arial"/>
            </a:endParaRPr>
          </a:p>
          <a:p>
            <a:pPr>
              <a:lnSpc>
                <a:spcPct val="100000"/>
              </a:lnSpc>
            </a:pPr>
            <a:endParaRPr b="0" lang="en-US" sz="2400" spc="-1" strike="noStrike">
              <a:latin typeface="Arial"/>
            </a:endParaRPr>
          </a:p>
          <a:p>
            <a:pPr marL="343080" indent="-342360">
              <a:lnSpc>
                <a:spcPct val="100000"/>
              </a:lnSpc>
              <a:spcBef>
                <a:spcPts val="479"/>
              </a:spcBef>
              <a:buClr>
                <a:srgbClr val="241647"/>
              </a:buClr>
              <a:buFont typeface="Arial"/>
              <a:buChar char="•"/>
            </a:pPr>
            <a:r>
              <a:rPr b="0" lang="en-US" sz="2400" spc="-1" strike="noStrike">
                <a:solidFill>
                  <a:srgbClr val="241647"/>
                </a:solidFill>
                <a:latin typeface="Palatino Linotype"/>
                <a:ea typeface="DejaVu Sans"/>
              </a:rPr>
              <a:t>Developer misunderstands the section examples and either misrepresents their system by building on them or leaves them in the plan untouched </a:t>
            </a:r>
            <a:endParaRPr b="0" lang="en-US" sz="2400" spc="-1" strike="noStrike">
              <a:latin typeface="Arial"/>
            </a:endParaRPr>
          </a:p>
          <a:p>
            <a:pPr>
              <a:lnSpc>
                <a:spcPct val="100000"/>
              </a:lnSpc>
              <a:spcBef>
                <a:spcPts val="479"/>
              </a:spcBef>
            </a:pPr>
            <a:endParaRPr b="0" lang="en-US" sz="2400" spc="-1" strike="noStrike">
              <a:latin typeface="Arial"/>
            </a:endParaRPr>
          </a:p>
        </p:txBody>
      </p:sp>
      <p:sp>
        <p:nvSpPr>
          <p:cNvPr id="566" name="CustomShape 2"/>
          <p:cNvSpPr/>
          <p:nvPr/>
        </p:nvSpPr>
        <p:spPr>
          <a:xfrm>
            <a:off x="152280" y="60948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567" name="Picture 2" descr=""/>
          <p:cNvPicPr/>
          <p:nvPr/>
        </p:nvPicPr>
        <p:blipFill>
          <a:blip r:embed="rId1"/>
          <a:stretch/>
        </p:blipFill>
        <p:spPr>
          <a:xfrm>
            <a:off x="5054040" y="1752480"/>
            <a:ext cx="4089240" cy="3504600"/>
          </a:xfrm>
          <a:prstGeom prst="rect">
            <a:avLst/>
          </a:prstGeom>
          <a:ln>
            <a:noFill/>
          </a:ln>
        </p:spPr>
      </p:pic>
    </p:spTree>
  </p:cSld>
  <p:timing>
    <p:tnLst>
      <p:par>
        <p:cTn id="268" dur="indefinite" restart="never" nodeType="tmRoot">
          <p:childTnLst>
            <p:seq>
              <p:cTn id="269" nodeType="mainSeq"/>
              <p:prevCondLst>
                <p:cond delay="0" evt="onPrev">
                  <p:tgtEl>
                    <p:sldTgt/>
                  </p:tgtEl>
                </p:cond>
              </p:prevCondLst>
              <p:nextCondLst>
                <p:cond delay="0" evt="onNext">
                  <p:tgtEl>
                    <p:sldTgt/>
                  </p:tgtEl>
                </p:cond>
              </p:nextCondLst>
            </p:seq>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CustomShape 1"/>
          <p:cNvSpPr/>
          <p:nvPr/>
        </p:nvSpPr>
        <p:spPr>
          <a:xfrm>
            <a:off x="152280" y="515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569" name="Picture 3" descr=""/>
          <p:cNvPicPr/>
          <p:nvPr/>
        </p:nvPicPr>
        <p:blipFill>
          <a:blip r:embed="rId1"/>
          <a:srcRect l="0" t="0" r="0" b="30740"/>
          <a:stretch/>
        </p:blipFill>
        <p:spPr>
          <a:xfrm>
            <a:off x="1801800" y="1201320"/>
            <a:ext cx="5690520" cy="5198760"/>
          </a:xfrm>
          <a:prstGeom prst="rect">
            <a:avLst/>
          </a:prstGeom>
          <a:ln>
            <a:noFill/>
          </a:ln>
        </p:spPr>
      </p:pic>
      <p:sp>
        <p:nvSpPr>
          <p:cNvPr id="570" name="CustomShape 2"/>
          <p:cNvSpPr/>
          <p:nvPr/>
        </p:nvSpPr>
        <p:spPr>
          <a:xfrm>
            <a:off x="1730160" y="3429000"/>
            <a:ext cx="990000" cy="53280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571" name="CustomShape 3"/>
          <p:cNvSpPr/>
          <p:nvPr/>
        </p:nvSpPr>
        <p:spPr>
          <a:xfrm>
            <a:off x="1447920" y="1066680"/>
            <a:ext cx="1991880" cy="76140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timing>
    <p:tnLst>
      <p:par>
        <p:cTn id="270" dur="indefinite" restart="never" nodeType="tmRoot">
          <p:childTnLst>
            <p:seq>
              <p:cTn id="271" dur="indefinite" nodeType="mainSeq">
                <p:childTnLst>
                  <p:par>
                    <p:cTn id="272" fill="hold">
                      <p:stCondLst>
                        <p:cond delay="indefinite"/>
                      </p:stCondLst>
                      <p:childTnLst>
                        <p:par>
                          <p:cTn id="273" fill="hold">
                            <p:stCondLst>
                              <p:cond delay="0"/>
                            </p:stCondLst>
                            <p:childTnLst>
                              <p:par>
                                <p:cTn id="274" nodeType="clickEffect" fill="hold" presetClass="entr" presetID="1">
                                  <p:stCondLst>
                                    <p:cond delay="0"/>
                                  </p:stCondLst>
                                  <p:childTnLst>
                                    <p:set>
                                      <p:cBhvr>
                                        <p:cTn id="275" dur="1" fill="hold">
                                          <p:stCondLst>
                                            <p:cond delay="0"/>
                                          </p:stCondLst>
                                        </p:cTn>
                                        <p:tgtEl>
                                          <p:spTgt spid="570"/>
                                        </p:tgtEl>
                                        <p:attrNameLst>
                                          <p:attrName>style.visibility</p:attrName>
                                        </p:attrNameLst>
                                      </p:cBhvr>
                                      <p:to>
                                        <p:strVal val="visible"/>
                                      </p:to>
                                    </p:set>
                                  </p:childTnLst>
                                </p:cTn>
                              </p:par>
                            </p:childTnLst>
                          </p:cTn>
                        </p:par>
                      </p:childTnLst>
                    </p:cTn>
                  </p:par>
                  <p:par>
                    <p:cTn id="276" fill="hold">
                      <p:stCondLst>
                        <p:cond delay="indefinite"/>
                      </p:stCondLst>
                      <p:childTnLst>
                        <p:par>
                          <p:cTn id="277" fill="hold">
                            <p:stCondLst>
                              <p:cond delay="0"/>
                            </p:stCondLst>
                            <p:childTnLst>
                              <p:par>
                                <p:cTn id="278" nodeType="clickEffect" fill="hold" presetClass="entr" presetID="1">
                                  <p:stCondLst>
                                    <p:cond delay="0"/>
                                  </p:stCondLst>
                                  <p:childTnLst>
                                    <p:set>
                                      <p:cBhvr>
                                        <p:cTn id="279"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CustomShape 1"/>
          <p:cNvSpPr/>
          <p:nvPr/>
        </p:nvSpPr>
        <p:spPr>
          <a:xfrm>
            <a:off x="192240" y="38088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pic>
        <p:nvPicPr>
          <p:cNvPr id="573" name="Picture 1" descr=""/>
          <p:cNvPicPr/>
          <p:nvPr/>
        </p:nvPicPr>
        <p:blipFill>
          <a:blip r:embed="rId1"/>
          <a:srcRect l="0" t="0" r="0" b="13629"/>
          <a:stretch/>
        </p:blipFill>
        <p:spPr>
          <a:xfrm>
            <a:off x="1706760" y="1066680"/>
            <a:ext cx="5733360" cy="5562000"/>
          </a:xfrm>
          <a:prstGeom prst="rect">
            <a:avLst/>
          </a:prstGeom>
          <a:ln>
            <a:noFill/>
          </a:ln>
        </p:spPr>
      </p:pic>
    </p:spTree>
  </p:cSld>
  <p:timing>
    <p:tnLst>
      <p:par>
        <p:cTn id="280" dur="indefinite" restart="never" nodeType="tmRoot">
          <p:childTnLst>
            <p:seq>
              <p:cTn id="281"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Picture 2" descr=""/>
          <p:cNvPicPr/>
          <p:nvPr/>
        </p:nvPicPr>
        <p:blipFill>
          <a:blip r:embed="rId1"/>
          <a:stretch/>
        </p:blipFill>
        <p:spPr>
          <a:xfrm>
            <a:off x="509760" y="328680"/>
            <a:ext cx="8124480" cy="6200280"/>
          </a:xfrm>
          <a:prstGeom prst="rect">
            <a:avLst/>
          </a:prstGeom>
          <a:ln>
            <a:noFill/>
          </a:ln>
        </p:spPr>
      </p:pic>
      <p:sp>
        <p:nvSpPr>
          <p:cNvPr id="361" name="CustomShape 1"/>
          <p:cNvSpPr/>
          <p:nvPr/>
        </p:nvSpPr>
        <p:spPr>
          <a:xfrm>
            <a:off x="2286000" y="5638680"/>
            <a:ext cx="1142640" cy="45360"/>
          </a:xfrm>
          <a:prstGeom prst="rightArrow">
            <a:avLst>
              <a:gd name="adj1" fmla="val 50000"/>
              <a:gd name="adj2" fmla="val 50000"/>
            </a:avLst>
          </a:prstGeom>
          <a:ln>
            <a:round/>
          </a:ln>
        </p:spPr>
        <p:style>
          <a:lnRef idx="2">
            <a:schemeClr val="accent1">
              <a:shade val="50000"/>
            </a:schemeClr>
          </a:lnRef>
          <a:fillRef idx="1">
            <a:schemeClr val="accent1"/>
          </a:fillRef>
          <a:effectRef idx="0">
            <a:schemeClr val="accent1"/>
          </a:effectRef>
          <a:fontRef idx="minor"/>
        </p:style>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CustomShape 1"/>
          <p:cNvSpPr/>
          <p:nvPr/>
        </p:nvSpPr>
        <p:spPr>
          <a:xfrm>
            <a:off x="152280" y="1295280"/>
            <a:ext cx="8686080" cy="546408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80"/>
              </a:spcBef>
              <a:buClr>
                <a:srgbClr val="241647"/>
              </a:buClr>
              <a:buFont typeface="Arial"/>
              <a:buChar char="•"/>
            </a:pPr>
            <a:r>
              <a:rPr b="0" lang="en-US" sz="3400" spc="-1" strike="noStrike">
                <a:solidFill>
                  <a:srgbClr val="241647"/>
                </a:solidFill>
                <a:latin typeface="Palatino Linotype"/>
                <a:ea typeface="DejaVu Sans"/>
              </a:rPr>
              <a:t>Developer does not know how to develop Sections 6 &amp; 8 (Operator Sections) due to formatting, technological literacy or lack of water system knowledge</a:t>
            </a:r>
            <a:endParaRPr b="0" lang="en-US" sz="3400" spc="-1" strike="noStrike">
              <a:latin typeface="Arial"/>
            </a:endParaRPr>
          </a:p>
          <a:p>
            <a:pPr>
              <a:lnSpc>
                <a:spcPct val="100000"/>
              </a:lnSpc>
            </a:pPr>
            <a:endParaRPr b="0" lang="en-US" sz="3400" spc="-1" strike="noStrike">
              <a:latin typeface="Arial"/>
            </a:endParaRPr>
          </a:p>
          <a:p>
            <a:pPr>
              <a:lnSpc>
                <a:spcPct val="100000"/>
              </a:lnSpc>
              <a:spcBef>
                <a:spcPts val="680"/>
              </a:spcBef>
            </a:pPr>
            <a:endParaRPr b="0" lang="en-US" sz="3400" spc="-1" strike="noStrike">
              <a:latin typeface="Arial"/>
            </a:endParaRPr>
          </a:p>
        </p:txBody>
      </p:sp>
      <p:sp>
        <p:nvSpPr>
          <p:cNvPr id="575" name="CustomShape 2"/>
          <p:cNvSpPr/>
          <p:nvPr/>
        </p:nvSpPr>
        <p:spPr>
          <a:xfrm>
            <a:off x="152280" y="53352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82" dur="indefinite" restart="never" nodeType="tmRoot">
          <p:childTnLst>
            <p:seq>
              <p:cTn id="283" nodeType="mainSeq"/>
              <p:prevCondLst>
                <p:cond delay="0" evt="onPrev">
                  <p:tgtEl>
                    <p:sldTgt/>
                  </p:tgtEl>
                </p:cond>
              </p:prevCondLst>
              <p:nextCondLst>
                <p:cond delay="0" evt="onNext">
                  <p:tgtEl>
                    <p:sldTgt/>
                  </p:tgtEl>
                </p:cond>
              </p:nextCondLst>
            </p:seq>
          </p:childTnLst>
        </p:cTn>
      </p:par>
    </p:tnLst>
  </p:timing>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CustomShape 1"/>
          <p:cNvSpPr/>
          <p:nvPr/>
        </p:nvSpPr>
        <p:spPr>
          <a:xfrm>
            <a:off x="228600" y="1219320"/>
            <a:ext cx="8686080" cy="523548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80"/>
              </a:spcBef>
              <a:buClr>
                <a:srgbClr val="241647"/>
              </a:buClr>
              <a:buFont typeface="Arial"/>
              <a:buChar char="•"/>
            </a:pPr>
            <a:r>
              <a:rPr b="0" lang="en-US" sz="3400" spc="-1" strike="noStrike">
                <a:solidFill>
                  <a:srgbClr val="241647"/>
                </a:solidFill>
                <a:latin typeface="Palatino Linotype"/>
                <a:ea typeface="DejaVu Sans"/>
              </a:rPr>
              <a:t>Developer has difficulty differentiating between Water System tasks Section 6 and 8 tasks:</a:t>
            </a:r>
            <a:endParaRPr b="0" lang="en-US" sz="3400" spc="-1" strike="noStrike">
              <a:latin typeface="Arial"/>
            </a:endParaRPr>
          </a:p>
          <a:p>
            <a:pPr lvl="1" marL="743040" indent="-285120">
              <a:lnSpc>
                <a:spcPct val="125000"/>
              </a:lnSpc>
              <a:spcBef>
                <a:spcPts val="601"/>
              </a:spcBef>
              <a:spcAft>
                <a:spcPts val="1199"/>
              </a:spcAft>
              <a:buClr>
                <a:srgbClr val="241647"/>
              </a:buClr>
              <a:buFont typeface="Arial"/>
              <a:buChar char="–"/>
            </a:pPr>
            <a:r>
              <a:rPr b="0" lang="en-US" sz="3000" spc="-1" strike="noStrike">
                <a:solidFill>
                  <a:srgbClr val="241647"/>
                </a:solidFill>
                <a:latin typeface="Palatino Linotype"/>
                <a:ea typeface="DejaVu Sans"/>
              </a:rPr>
              <a:t>Operation &amp; Control Tasks (Section 6) </a:t>
            </a:r>
            <a:endParaRPr b="0" lang="en-US" sz="3000" spc="-1" strike="noStrike">
              <a:latin typeface="Arial"/>
            </a:endParaRPr>
          </a:p>
          <a:p>
            <a:pPr lvl="1" marL="743040" indent="-285120">
              <a:lnSpc>
                <a:spcPct val="125000"/>
              </a:lnSpc>
              <a:spcBef>
                <a:spcPts val="601"/>
              </a:spcBef>
              <a:spcAft>
                <a:spcPts val="1199"/>
              </a:spcAft>
              <a:buClr>
                <a:srgbClr val="241647"/>
              </a:buClr>
              <a:buFont typeface="Arial"/>
              <a:buChar char="–"/>
            </a:pPr>
            <a:r>
              <a:rPr b="0" lang="en-US" sz="3000" spc="-1" strike="noStrike">
                <a:solidFill>
                  <a:srgbClr val="241647"/>
                </a:solidFill>
                <a:latin typeface="Palatino Linotype"/>
                <a:ea typeface="DejaVu Sans"/>
              </a:rPr>
              <a:t>Maintenance Tasks (Section 8)</a:t>
            </a:r>
            <a:endParaRPr b="0" lang="en-US" sz="3000" spc="-1" strike="noStrike">
              <a:latin typeface="Arial"/>
            </a:endParaRPr>
          </a:p>
          <a:p>
            <a:pPr>
              <a:lnSpc>
                <a:spcPct val="100000"/>
              </a:lnSpc>
            </a:pPr>
            <a:endParaRPr b="0" lang="en-US" sz="3000" spc="-1" strike="noStrike">
              <a:latin typeface="Arial"/>
            </a:endParaRPr>
          </a:p>
          <a:p>
            <a:pPr>
              <a:lnSpc>
                <a:spcPct val="100000"/>
              </a:lnSpc>
              <a:spcBef>
                <a:spcPts val="680"/>
              </a:spcBef>
            </a:pPr>
            <a:endParaRPr b="0" lang="en-US" sz="3000" spc="-1" strike="noStrike">
              <a:latin typeface="Arial"/>
            </a:endParaRPr>
          </a:p>
        </p:txBody>
      </p:sp>
      <p:sp>
        <p:nvSpPr>
          <p:cNvPr id="577" name="CustomShape 2"/>
          <p:cNvSpPr/>
          <p:nvPr/>
        </p:nvSpPr>
        <p:spPr>
          <a:xfrm>
            <a:off x="152280" y="4572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84" dur="indefinite" restart="never" nodeType="tmRoot">
          <p:childTnLst>
            <p:seq>
              <p:cTn id="285" nodeType="mainSeq"/>
              <p:prevCondLst>
                <p:cond delay="0" evt="onPrev">
                  <p:tgtEl>
                    <p:sldTgt/>
                  </p:tgtEl>
                </p:cond>
              </p:prevCondLst>
              <p:nextCondLst>
                <p:cond delay="0" evt="onNext">
                  <p:tgtEl>
                    <p:sldTgt/>
                  </p:tgtEl>
                </p:cond>
              </p:nextCondLst>
            </p:seq>
          </p:childTnLst>
        </p:cTn>
      </p:par>
    </p:tnLst>
  </p:timing>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78" name="Table 1"/>
          <p:cNvGraphicFramePr/>
          <p:nvPr/>
        </p:nvGraphicFramePr>
        <p:xfrm>
          <a:off x="0" y="533520"/>
          <a:ext cx="9143280" cy="6350760"/>
        </p:xfrm>
        <a:graphic>
          <a:graphicData uri="http://schemas.openxmlformats.org/drawingml/2006/table">
            <a:tbl>
              <a:tblPr/>
              <a:tblGrid>
                <a:gridCol w="6797160"/>
                <a:gridCol w="2346480"/>
              </a:tblGrid>
              <a:tr h="324720">
                <a:tc gridSpan="2">
                  <a:txBody>
                    <a:bodyPr lIns="58680" rIns="58680"/>
                    <a:p>
                      <a:pPr algn="ctr">
                        <a:lnSpc>
                          <a:spcPct val="115000"/>
                        </a:lnSpc>
                      </a:pPr>
                      <a:r>
                        <a:rPr b="1" lang="en-US" sz="1600" spc="-1" strike="noStrike">
                          <a:solidFill>
                            <a:srgbClr val="241652"/>
                          </a:solidFill>
                          <a:latin typeface="Calibri"/>
                        </a:rPr>
                        <a:t>Potential Operations &amp; Control Tasks</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hMerge="1">
                  <a:tcPr>
                    <a:solidFill>
                      <a:srgbClr val="729fcf"/>
                    </a:solidFill>
                  </a:tcPr>
                </a:tc>
              </a:tr>
              <a:tr h="324720">
                <a:tc>
                  <a:txBody>
                    <a:bodyPr lIns="58680" rIns="58680"/>
                    <a:p>
                      <a:pPr>
                        <a:lnSpc>
                          <a:spcPct val="115000"/>
                        </a:lnSpc>
                      </a:pPr>
                      <a:r>
                        <a:rPr b="1" lang="en-US" sz="1600" spc="-1" strike="noStrike">
                          <a:solidFill>
                            <a:srgbClr val="241652"/>
                          </a:solidFill>
                          <a:latin typeface="Calibri"/>
                        </a:rPr>
                        <a:t>Complete Security Checks</a:t>
                      </a:r>
                      <a:endParaRPr b="0" lang="en-US" sz="1600" spc="-1" strike="noStrike">
                        <a:latin typeface="Arial"/>
                      </a:endParaRPr>
                    </a:p>
                  </a:txBody>
                  <a:tcPr marL="58680" marR="58680">
                    <a:lnL w="12240">
                      <a:solidFill>
                        <a:srgbClr val="ffffff"/>
                      </a:solidFill>
                    </a:lnL>
                    <a:lnR w="12240">
                      <a:solidFill>
                        <a:srgbClr val="ffffff"/>
                      </a:solidFill>
                    </a:lnR>
                    <a:lnT w="3816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Continuously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Chemical Supply Levels and Record Usage</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Record Water Levels in Storage Tanks</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and Record Water Levels in Pressure Tanks</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Inspect Chemical Feed Pumps for Proper Operation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and Record Chlorine Residuals at Entry Point</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Record Well Run Time and Pump Cycle Starts</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Water Meter Readings and Record Water Production.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Record other daily chemical Solution Usage</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and Record Chlorine Residuals in Distribution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 to Weekly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Inspect Booster Pump Stations</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 to Weekly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Fluoride Concentration in Distribution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 to Weekly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Check Instrumentation for Proper Input/ Output</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 to Weekly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Check and Record Fluoride Concentration in the Distribution System</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Daily to Weekly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Check and Record Static and Pumping Levels of Each Well</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Monthly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Begin Safety Equipment Repair Log Card</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Monthly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Customer Meter Reading</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Bi-Annually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Flushing Program</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Annual Rotation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Backflow Prevention Program</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Annual Rotation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324720">
                <a:tc>
                  <a:txBody>
                    <a:bodyPr lIns="58680" rIns="58680"/>
                    <a:p>
                      <a:pPr>
                        <a:lnSpc>
                          <a:spcPct val="115000"/>
                        </a:lnSpc>
                      </a:pPr>
                      <a:r>
                        <a:rPr b="1" lang="en-US" sz="1600" spc="-1" strike="noStrike">
                          <a:solidFill>
                            <a:srgbClr val="241652"/>
                          </a:solidFill>
                          <a:latin typeface="Calibri"/>
                        </a:rPr>
                        <a:t>Water Loss/ Leak Detection Program</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Annually to Triennially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324720">
                <a:tc>
                  <a:txBody>
                    <a:bodyPr lIns="58680" rIns="58680"/>
                    <a:p>
                      <a:pPr>
                        <a:lnSpc>
                          <a:spcPct val="115000"/>
                        </a:lnSpc>
                      </a:pPr>
                      <a:r>
                        <a:rPr b="1" lang="en-US" sz="1600" spc="-1" strike="noStrike">
                          <a:solidFill>
                            <a:srgbClr val="241652"/>
                          </a:solidFill>
                          <a:latin typeface="Calibri"/>
                        </a:rPr>
                        <a:t>Review Emergency Response Plan</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58680" rIns="58680"/>
                    <a:p>
                      <a:pPr>
                        <a:lnSpc>
                          <a:spcPct val="115000"/>
                        </a:lnSpc>
                      </a:pPr>
                      <a:r>
                        <a:rPr b="0" lang="en-US" sz="1600" spc="-1" strike="noStrike">
                          <a:solidFill>
                            <a:srgbClr val="241652"/>
                          </a:solidFill>
                          <a:latin typeface="Calibri"/>
                        </a:rPr>
                        <a:t>Annually to Triennially</a:t>
                      </a:r>
                      <a:endParaRPr b="0" lang="en-US" sz="1600" spc="-1" strike="noStrike">
                        <a:latin typeface="Arial"/>
                      </a:endParaRPr>
                    </a:p>
                  </a:txBody>
                  <a:tcPr marL="58680" marR="5868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Tree>
  </p:cSld>
  <p:timing>
    <p:tnLst>
      <p:par>
        <p:cTn id="286" dur="indefinite" restart="never" nodeType="tmRoot">
          <p:childTnLst>
            <p:seq>
              <p:cTn id="287" nodeType="mainSeq"/>
              <p:prevCondLst>
                <p:cond delay="0" evt="onPrev">
                  <p:tgtEl>
                    <p:sldTgt/>
                  </p:tgtEl>
                </p:cond>
              </p:prevCondLst>
              <p:nextCondLst>
                <p:cond delay="0"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CustomShape 1"/>
          <p:cNvSpPr/>
          <p:nvPr/>
        </p:nvSpPr>
        <p:spPr>
          <a:xfrm>
            <a:off x="152280" y="76320"/>
            <a:ext cx="8762400" cy="53280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2800" spc="-1" strike="noStrike">
                <a:solidFill>
                  <a:srgbClr val="241647"/>
                </a:solidFill>
                <a:latin typeface="Calibri"/>
                <a:ea typeface="DejaVu Sans"/>
              </a:rPr>
              <a:t>Common Development Issues &amp; Solutions, Section 8</a:t>
            </a:r>
            <a:endParaRPr b="0" lang="en-US" sz="2800" spc="-1" strike="noStrike">
              <a:latin typeface="Arial"/>
            </a:endParaRPr>
          </a:p>
        </p:txBody>
      </p:sp>
      <p:graphicFrame>
        <p:nvGraphicFramePr>
          <p:cNvPr id="580" name="Table 2"/>
          <p:cNvGraphicFramePr/>
          <p:nvPr/>
        </p:nvGraphicFramePr>
        <p:xfrm>
          <a:off x="0" y="533520"/>
          <a:ext cx="9143280" cy="6323760"/>
        </p:xfrm>
        <a:graphic>
          <a:graphicData uri="http://schemas.openxmlformats.org/drawingml/2006/table">
            <a:tbl>
              <a:tblPr/>
              <a:tblGrid>
                <a:gridCol w="7255080"/>
                <a:gridCol w="1888560"/>
              </a:tblGrid>
              <a:tr h="297000">
                <a:tc gridSpan="2">
                  <a:txBody>
                    <a:bodyPr lIns="66960" rIns="66960"/>
                    <a:p>
                      <a:pPr algn="ctr">
                        <a:lnSpc>
                          <a:spcPct val="115000"/>
                        </a:lnSpc>
                      </a:pPr>
                      <a:r>
                        <a:rPr b="1" lang="en-US" sz="1400" spc="-1" strike="noStrike">
                          <a:solidFill>
                            <a:srgbClr val="241652"/>
                          </a:solidFill>
                          <a:latin typeface="Calibri"/>
                        </a:rPr>
                        <a:t>Potential  Maintenance Tasks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c hMerge="1">
                  <a:tcPr>
                    <a:solidFill>
                      <a:srgbClr val="729fcf"/>
                    </a:solidFill>
                  </a:tcPr>
                </a:tc>
              </a:tr>
              <a:tr h="297000">
                <a:tc>
                  <a:txBody>
                    <a:bodyPr lIns="66960" rIns="66960"/>
                    <a:p>
                      <a:pPr>
                        <a:lnSpc>
                          <a:spcPct val="115000"/>
                        </a:lnSpc>
                      </a:pPr>
                      <a:r>
                        <a:rPr b="1" lang="en-US" sz="1400" spc="-1" strike="noStrike">
                          <a:solidFill>
                            <a:srgbClr val="241652"/>
                          </a:solidFill>
                          <a:latin typeface="Calibri"/>
                        </a:rPr>
                        <a:t>Investigate Customer Complaints</a:t>
                      </a:r>
                      <a:endParaRPr b="0" lang="en-US" sz="1400" spc="-1" strike="noStrike">
                        <a:latin typeface="Arial"/>
                      </a:endParaRPr>
                    </a:p>
                  </a:txBody>
                  <a:tcPr marL="66960" marR="66960">
                    <a:lnL w="12240">
                      <a:solidFill>
                        <a:srgbClr val="ffffff"/>
                      </a:solidFill>
                    </a:lnL>
                    <a:lnR w="12240">
                      <a:solidFill>
                        <a:srgbClr val="ffffff"/>
                      </a:solidFill>
                    </a:lnR>
                    <a:lnT w="3816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As Needed</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Maintain a Log of Water Line Repairs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As needed</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Record Pumping Rate for each Well or Source Water Pump</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Daily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Inspect Heater Operation </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Daily to Weekly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Clean Pump House and Grounds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Weekly to 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Ensure Fire Hydrants Are Accessible</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Weekly to 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Inspect Storage Tanks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Weekly to 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Clean Storage Tank Grounds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Weekly to 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Operate all Valves Inside the Treatment Plant and Pump House</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Inspect, Clean, and Repair Control Panels in Pump House and Treatment Plant</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Monthly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Calibrate Chemical Feed Pumps after Overhaul</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Every 3-Months </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Inspect Testing Equipment</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Every 3-Months </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Inspect and Clean Chemical Feed Lines and Solution Tanks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Every 3-Months </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502200">
                <a:tc>
                  <a:txBody>
                    <a:bodyPr lIns="66960" rIns="66960"/>
                    <a:p>
                      <a:pPr>
                        <a:lnSpc>
                          <a:spcPct val="115000"/>
                        </a:lnSpc>
                      </a:pPr>
                      <a:r>
                        <a:rPr b="1" lang="en-US" sz="1400" spc="-1" strike="noStrike">
                          <a:solidFill>
                            <a:srgbClr val="241652"/>
                          </a:solidFill>
                          <a:latin typeface="Calibri"/>
                        </a:rPr>
                        <a:t>Valve Exercising Program</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 Rotation of Distribution</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502200">
                <a:tc>
                  <a:txBody>
                    <a:bodyPr lIns="66960" rIns="66960"/>
                    <a:p>
                      <a:pPr>
                        <a:lnSpc>
                          <a:spcPct val="115000"/>
                        </a:lnSpc>
                      </a:pPr>
                      <a:r>
                        <a:rPr b="1" lang="en-US" sz="1400" spc="-1" strike="noStrike">
                          <a:solidFill>
                            <a:srgbClr val="241652"/>
                          </a:solidFill>
                          <a:latin typeface="Calibri"/>
                        </a:rPr>
                        <a:t>Flush the Distribution System and exercise/ Check Fire Hydrant Valves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 Rotation of Distribution</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Prepare for Season Operation Differences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Inspect and Clean the Chemical Solution Tanks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7000">
                <a:tc>
                  <a:txBody>
                    <a:bodyPr lIns="66960" rIns="66960"/>
                    <a:p>
                      <a:pPr>
                        <a:lnSpc>
                          <a:spcPct val="115000"/>
                        </a:lnSpc>
                      </a:pPr>
                      <a:r>
                        <a:rPr b="1" lang="en-US" sz="1400" spc="-1" strike="noStrike">
                          <a:solidFill>
                            <a:srgbClr val="241652"/>
                          </a:solidFill>
                          <a:latin typeface="Calibri"/>
                        </a:rPr>
                        <a:t>Have Electrician Check the Running Amps on Well Pumps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7000">
                <a:tc>
                  <a:txBody>
                    <a:bodyPr lIns="66960" rIns="66960"/>
                    <a:p>
                      <a:pPr>
                        <a:lnSpc>
                          <a:spcPct val="115000"/>
                        </a:lnSpc>
                      </a:pPr>
                      <a:r>
                        <a:rPr b="1" lang="en-US" sz="1400" spc="-1" strike="noStrike">
                          <a:solidFill>
                            <a:srgbClr val="241652"/>
                          </a:solidFill>
                          <a:latin typeface="Calibri"/>
                        </a:rPr>
                        <a:t>Overhaul Electrical Feed Pumps</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bfcfd9"/>
                    </a:solidFill>
                  </a:tcPr>
                </a:tc>
                <a:tc>
                  <a:txBody>
                    <a:bodyPr lIns="66960" rIns="66960"/>
                    <a:p>
                      <a:pPr>
                        <a:lnSpc>
                          <a:spcPct val="115000"/>
                        </a:lnSpc>
                      </a:pPr>
                      <a:r>
                        <a:rPr b="0" lang="en-US" sz="1400" spc="-1" strike="noStrike">
                          <a:solidFill>
                            <a:srgbClr val="241652"/>
                          </a:solidFill>
                          <a:latin typeface="Calibri"/>
                        </a:rPr>
                        <a:t>Annually to triennially</a:t>
                      </a:r>
                      <a:endParaRPr b="0" lang="en-US" sz="1400" spc="-1" strike="noStrike">
                        <a:latin typeface="Arial"/>
                      </a:endParaRPr>
                    </a:p>
                  </a:txBody>
                  <a:tcPr marL="66960" marR="669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bl>
          </a:graphicData>
        </a:graphic>
      </p:graphicFrame>
    </p:spTree>
  </p:cSld>
  <p:timing>
    <p:tnLst>
      <p:par>
        <p:cTn id="288" dur="indefinite" restart="never" nodeType="tmRoot">
          <p:childTnLst>
            <p:seq>
              <p:cTn id="289" nodeType="mainSeq"/>
              <p:prevCondLst>
                <p:cond delay="0" evt="onPrev">
                  <p:tgtEl>
                    <p:sldTgt/>
                  </p:tgtEl>
                </p:cond>
              </p:prevCondLst>
              <p:nextCondLst>
                <p:cond delay="0"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CustomShape 1"/>
          <p:cNvSpPr/>
          <p:nvPr/>
        </p:nvSpPr>
        <p:spPr>
          <a:xfrm>
            <a:off x="228600" y="1371600"/>
            <a:ext cx="8686080" cy="515916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Palatino Linotype"/>
                <a:ea typeface="DejaVu Sans"/>
              </a:rPr>
              <a:t>Developer thinks that it is mandatory to incorporate entire large documents such as: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Drinking Water Regulations (Appendix C)</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Manufacturer’s O&amp;M Manuals (Appendix I)</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NMED-DWB DSSP (Appendix K)</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Emergency Response Plan (Appendix O)</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Source Water/ Wellhead Protection Plan (Appendix P)</a:t>
            </a:r>
            <a:endParaRPr b="0" lang="en-US" sz="2800" spc="-1" strike="noStrike">
              <a:latin typeface="Arial"/>
            </a:endParaRPr>
          </a:p>
          <a:p>
            <a:pPr>
              <a:lnSpc>
                <a:spcPct val="100000"/>
              </a:lnSpc>
            </a:pPr>
            <a:endParaRPr b="0" lang="en-US" sz="2800" spc="-1" strike="noStrike">
              <a:latin typeface="Arial"/>
            </a:endParaRPr>
          </a:p>
          <a:p>
            <a:pPr>
              <a:lnSpc>
                <a:spcPct val="100000"/>
              </a:lnSpc>
              <a:spcBef>
                <a:spcPts val="680"/>
              </a:spcBef>
            </a:pPr>
            <a:endParaRPr b="0" lang="en-US" sz="2800" spc="-1" strike="noStrike">
              <a:latin typeface="Arial"/>
            </a:endParaRPr>
          </a:p>
        </p:txBody>
      </p:sp>
      <p:sp>
        <p:nvSpPr>
          <p:cNvPr id="582" name="CustomShape 2"/>
          <p:cNvSpPr/>
          <p:nvPr/>
        </p:nvSpPr>
        <p:spPr>
          <a:xfrm>
            <a:off x="152280" y="4572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90" dur="indefinite" restart="never" nodeType="tmRoot">
          <p:childTnLst>
            <p:seq>
              <p:cTn id="291" nodeType="mainSeq"/>
              <p:prevCondLst>
                <p:cond delay="0" evt="onPrev">
                  <p:tgtEl>
                    <p:sldTgt/>
                  </p:tgtEl>
                </p:cond>
              </p:prevCondLst>
              <p:nextCondLst>
                <p:cond delay="0" evt="onNext">
                  <p:tgtEl>
                    <p:sldTgt/>
                  </p:tgtEl>
                </p:cond>
              </p:nextCondLst>
            </p:seq>
          </p:childTnLst>
        </p:cTn>
      </p:par>
    </p:tnLst>
  </p:timing>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3" name="CustomShape 1"/>
          <p:cNvSpPr/>
          <p:nvPr/>
        </p:nvSpPr>
        <p:spPr>
          <a:xfrm>
            <a:off x="228600" y="1219320"/>
            <a:ext cx="8686080" cy="518076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561"/>
              </a:spcBef>
              <a:buClr>
                <a:srgbClr val="241647"/>
              </a:buClr>
              <a:buFont typeface="Arial"/>
              <a:buChar char="•"/>
            </a:pPr>
            <a:r>
              <a:rPr b="0" lang="en-US" sz="2800" spc="-1" strike="noStrike">
                <a:solidFill>
                  <a:srgbClr val="241647"/>
                </a:solidFill>
                <a:latin typeface="Palatino Linotype"/>
                <a:ea typeface="DejaVu Sans"/>
              </a:rPr>
              <a:t>There is some redundancy within all of these plans</a:t>
            </a:r>
            <a:endParaRPr b="0" lang="en-US" sz="2800" spc="-1" strike="noStrike">
              <a:latin typeface="Arial"/>
            </a:endParaRPr>
          </a:p>
          <a:p>
            <a:pPr lvl="1" marL="743040" indent="-285120">
              <a:lnSpc>
                <a:spcPct val="100000"/>
              </a:lnSpc>
              <a:spcBef>
                <a:spcPts val="601"/>
              </a:spcBef>
              <a:spcAft>
                <a:spcPts val="601"/>
              </a:spcAft>
              <a:buClr>
                <a:srgbClr val="241647"/>
              </a:buClr>
              <a:buFont typeface="Arial"/>
              <a:buChar char="–"/>
            </a:pPr>
            <a:r>
              <a:rPr b="0" lang="en-US" sz="2800" spc="-1" strike="noStrike">
                <a:solidFill>
                  <a:srgbClr val="241647"/>
                </a:solidFill>
                <a:latin typeface="Palatino Linotype"/>
                <a:ea typeface="DejaVu Sans"/>
              </a:rPr>
              <a:t>Facilitates each plan’s individual functionality</a:t>
            </a:r>
            <a:endParaRPr b="0" lang="en-US" sz="2800" spc="-1" strike="noStrike">
              <a:latin typeface="Arial"/>
            </a:endParaRPr>
          </a:p>
          <a:p>
            <a:pPr lvl="1" marL="743040" indent="-285120">
              <a:lnSpc>
                <a:spcPct val="100000"/>
              </a:lnSpc>
              <a:spcBef>
                <a:spcPts val="601"/>
              </a:spcBef>
              <a:spcAft>
                <a:spcPts val="601"/>
              </a:spcAft>
              <a:buClr>
                <a:srgbClr val="241647"/>
              </a:buClr>
              <a:buFont typeface="Arial"/>
              <a:buChar char="–"/>
            </a:pPr>
            <a:r>
              <a:rPr b="0" lang="en-US" sz="2800" spc="-1" strike="noStrike">
                <a:solidFill>
                  <a:srgbClr val="241647"/>
                </a:solidFill>
                <a:latin typeface="Palatino Linotype"/>
                <a:ea typeface="DejaVu Sans"/>
              </a:rPr>
              <a:t>Material from one plan may be used in another plan when developing these plans</a:t>
            </a:r>
            <a:endParaRPr b="0" lang="en-US" sz="2800" spc="-1" strike="noStrike">
              <a:latin typeface="Arial"/>
            </a:endParaRPr>
          </a:p>
          <a:p>
            <a:pPr lvl="1" marL="743040" indent="-285120">
              <a:lnSpc>
                <a:spcPct val="100000"/>
              </a:lnSpc>
              <a:spcBef>
                <a:spcPts val="601"/>
              </a:spcBef>
              <a:spcAft>
                <a:spcPts val="601"/>
              </a:spcAft>
              <a:buClr>
                <a:srgbClr val="241647"/>
              </a:buClr>
              <a:buFont typeface="Arial"/>
              <a:buChar char="–"/>
            </a:pPr>
            <a:r>
              <a:rPr b="0" lang="en-US" sz="2800" spc="-1" strike="noStrike">
                <a:solidFill>
                  <a:srgbClr val="241647"/>
                </a:solidFill>
                <a:latin typeface="Palatino Linotype"/>
                <a:ea typeface="DejaVu Sans"/>
              </a:rPr>
              <a:t>Facilitates each plan’s association with the others and helps to demonstrated the interconnectivity of each plan’s purpose to real-world operations</a:t>
            </a:r>
            <a:endParaRPr b="0" lang="en-US" sz="2800" spc="-1" strike="noStrike">
              <a:latin typeface="Arial"/>
            </a:endParaRPr>
          </a:p>
          <a:p>
            <a:pPr lvl="1" marL="743040" indent="-285120">
              <a:lnSpc>
                <a:spcPct val="100000"/>
              </a:lnSpc>
              <a:spcBef>
                <a:spcPts val="601"/>
              </a:spcBef>
              <a:spcAft>
                <a:spcPts val="601"/>
              </a:spcAft>
              <a:buClr>
                <a:srgbClr val="241647"/>
              </a:buClr>
              <a:buFont typeface="Arial"/>
              <a:buChar char="–"/>
            </a:pPr>
            <a:r>
              <a:rPr b="0" lang="en-US" sz="2800" spc="-1" strike="noStrike">
                <a:solidFill>
                  <a:srgbClr val="241647"/>
                </a:solidFill>
                <a:latin typeface="Palatino Linotype"/>
                <a:ea typeface="DejaVu Sans"/>
              </a:rPr>
              <a:t>Intended to bridge the knowing-doing gap</a:t>
            </a:r>
            <a:endParaRPr b="0" lang="en-US" sz="2800" spc="-1" strike="noStrike">
              <a:latin typeface="Arial"/>
            </a:endParaRPr>
          </a:p>
          <a:p>
            <a:pPr>
              <a:lnSpc>
                <a:spcPct val="100000"/>
              </a:lnSpc>
            </a:pPr>
            <a:endParaRPr b="0" lang="en-US" sz="2800" spc="-1" strike="noStrike">
              <a:latin typeface="Arial"/>
            </a:endParaRPr>
          </a:p>
          <a:p>
            <a:pPr>
              <a:lnSpc>
                <a:spcPct val="100000"/>
              </a:lnSpc>
              <a:spcBef>
                <a:spcPts val="601"/>
              </a:spcBef>
            </a:pPr>
            <a:endParaRPr b="0" lang="en-US" sz="2800" spc="-1" strike="noStrike">
              <a:latin typeface="Arial"/>
            </a:endParaRPr>
          </a:p>
        </p:txBody>
      </p:sp>
      <p:sp>
        <p:nvSpPr>
          <p:cNvPr id="584" name="CustomShape 2"/>
          <p:cNvSpPr/>
          <p:nvPr/>
        </p:nvSpPr>
        <p:spPr>
          <a:xfrm>
            <a:off x="152280" y="457200"/>
            <a:ext cx="8762400" cy="68508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3500" spc="-1" strike="noStrike">
                <a:solidFill>
                  <a:srgbClr val="241647"/>
                </a:solidFill>
                <a:latin typeface="Calibri"/>
                <a:ea typeface="DejaVu Sans"/>
              </a:rPr>
              <a:t>Common Development Issues &amp; Solutions</a:t>
            </a:r>
            <a:endParaRPr b="0" lang="en-US" sz="3500" spc="-1" strike="noStrike">
              <a:latin typeface="Arial"/>
            </a:endParaRPr>
          </a:p>
        </p:txBody>
      </p:sp>
    </p:spTree>
  </p:cSld>
  <p:timing>
    <p:tnLst>
      <p:par>
        <p:cTn id="292" dur="indefinite" restart="never" nodeType="tmRoot">
          <p:childTnLst>
            <p:seq>
              <p:cTn id="293" nodeType="mainSeq"/>
              <p:prevCondLst>
                <p:cond delay="0" evt="onPrev">
                  <p:tgtEl>
                    <p:sldTgt/>
                  </p:tgtEl>
                </p:cond>
              </p:prevCondLst>
              <p:nextCondLst>
                <p:cond delay="0" evt="onNext">
                  <p:tgtEl>
                    <p:sldTgt/>
                  </p:tgtEl>
                </p:cond>
              </p:nextCondLst>
            </p:seq>
          </p:childTnLst>
        </p:cTn>
      </p:par>
    </p:tnLst>
  </p:timing>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85" name="Table 1"/>
          <p:cNvGraphicFramePr/>
          <p:nvPr/>
        </p:nvGraphicFramePr>
        <p:xfrm>
          <a:off x="5715000" y="990720"/>
          <a:ext cx="2806200" cy="891000"/>
        </p:xfrm>
        <a:graphic>
          <a:graphicData uri="http://schemas.openxmlformats.org/drawingml/2006/table">
            <a:tbl>
              <a:tblPr/>
              <a:tblGrid>
                <a:gridCol w="2806560"/>
              </a:tblGrid>
              <a:tr h="30456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6440">
                <a:tc>
                  <a:txBody>
                    <a:bodyPr lIns="7560" rIns="7560"/>
                    <a:p>
                      <a:pPr>
                        <a:lnSpc>
                          <a:spcPct val="100000"/>
                        </a:lnSpc>
                      </a:pPr>
                      <a:r>
                        <a:rPr b="0" lang="en-US" sz="1600" spc="-1" strike="noStrike">
                          <a:solidFill>
                            <a:srgbClr val="241652"/>
                          </a:solidFill>
                          <a:latin typeface="Calibri"/>
                        </a:rPr>
                        <a:t>Section 1: Emergency Response Mission &amp; Goals</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graphicFrame>
        <p:nvGraphicFramePr>
          <p:cNvPr id="586" name="Table 2"/>
          <p:cNvGraphicFramePr/>
          <p:nvPr/>
        </p:nvGraphicFramePr>
        <p:xfrm>
          <a:off x="533520" y="937440"/>
          <a:ext cx="3364920" cy="891000"/>
        </p:xfrm>
        <a:graphic>
          <a:graphicData uri="http://schemas.openxmlformats.org/drawingml/2006/table">
            <a:tbl>
              <a:tblPr/>
              <a:tblGrid>
                <a:gridCol w="3365280"/>
              </a:tblGrid>
              <a:tr h="304560">
                <a:tc>
                  <a:txBody>
                    <a:bodyPr lIns="7560" rIns="7560"/>
                    <a:p>
                      <a:pPr algn="ctr">
                        <a:lnSpc>
                          <a:spcPct val="100000"/>
                        </a:lnSpc>
                      </a:pPr>
                      <a:r>
                        <a:rPr b="1" lang="en-US" sz="1600" spc="-1" strike="noStrike">
                          <a:solidFill>
                            <a:srgbClr val="ffffff"/>
                          </a:solidFill>
                          <a:latin typeface="Calibri"/>
                        </a:rPr>
                        <a:t>OMP </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6440">
                <a:tc>
                  <a:txBody>
                    <a:bodyPr lIns="7560" rIns="7560"/>
                    <a:p>
                      <a:pPr>
                        <a:lnSpc>
                          <a:spcPct val="100000"/>
                        </a:lnSpc>
                      </a:pPr>
                      <a:r>
                        <a:rPr b="0" lang="en-US" sz="1600" spc="-1" strike="noStrike">
                          <a:solidFill>
                            <a:srgbClr val="241652"/>
                          </a:solidFill>
                          <a:latin typeface="Calibri"/>
                        </a:rPr>
                        <a:t>Section 2: Introduction and Overview</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sp>
        <p:nvSpPr>
          <p:cNvPr id="587" name="CustomShape 3"/>
          <p:cNvSpPr/>
          <p:nvPr/>
        </p:nvSpPr>
        <p:spPr>
          <a:xfrm>
            <a:off x="4460760" y="114300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588" name="CustomShape 4"/>
          <p:cNvSpPr/>
          <p:nvPr/>
        </p:nvSpPr>
        <p:spPr>
          <a:xfrm>
            <a:off x="4460760" y="243828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graphicFrame>
        <p:nvGraphicFramePr>
          <p:cNvPr id="589" name="Table 5"/>
          <p:cNvGraphicFramePr/>
          <p:nvPr/>
        </p:nvGraphicFramePr>
        <p:xfrm>
          <a:off x="536760" y="1996920"/>
          <a:ext cx="3358080" cy="1339560"/>
        </p:xfrm>
        <a:graphic>
          <a:graphicData uri="http://schemas.openxmlformats.org/drawingml/2006/table">
            <a:tbl>
              <a:tblPr/>
              <a:tblGrid>
                <a:gridCol w="3358440"/>
              </a:tblGrid>
              <a:tr h="294480">
                <a:tc>
                  <a:txBody>
                    <a:bodyPr lIns="7560" rIns="7560"/>
                    <a:p>
                      <a:pPr algn="ctr">
                        <a:lnSpc>
                          <a:spcPct val="100000"/>
                        </a:lnSpc>
                      </a:pPr>
                      <a:r>
                        <a:rPr b="1" lang="en-US" sz="1600" spc="-1" strike="noStrike">
                          <a:solidFill>
                            <a:srgbClr val="ffffff"/>
                          </a:solidFill>
                          <a:latin typeface="Calibri"/>
                        </a:rPr>
                        <a:t>OMP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29200">
                <a:tc>
                  <a:txBody>
                    <a:bodyPr lIns="7560" rIns="7560"/>
                    <a:p>
                      <a:pPr>
                        <a:lnSpc>
                          <a:spcPct val="100000"/>
                        </a:lnSpc>
                      </a:pPr>
                      <a:r>
                        <a:rPr b="0" lang="en-US" sz="1600" spc="-1" strike="noStrike">
                          <a:solidFill>
                            <a:srgbClr val="241652"/>
                          </a:solidFill>
                          <a:latin typeface="Calibri"/>
                        </a:rPr>
                        <a:t>Section 2: System Information</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515880">
                <a:tc>
                  <a:txBody>
                    <a:bodyPr lIns="7560" rIns="7560"/>
                    <a:p>
                      <a:pPr>
                        <a:lnSpc>
                          <a:spcPct val="100000"/>
                        </a:lnSpc>
                      </a:pPr>
                      <a:r>
                        <a:rPr b="0" lang="en-US" sz="1600" spc="-1" strike="noStrike">
                          <a:solidFill>
                            <a:srgbClr val="241652"/>
                          </a:solidFill>
                          <a:latin typeface="Calibri"/>
                        </a:rPr>
                        <a:t>Section 5: General System Description</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590" name="Table 6"/>
          <p:cNvGraphicFramePr/>
          <p:nvPr/>
        </p:nvGraphicFramePr>
        <p:xfrm>
          <a:off x="5715000" y="2209680"/>
          <a:ext cx="2805120" cy="898560"/>
        </p:xfrm>
        <a:graphic>
          <a:graphicData uri="http://schemas.openxmlformats.org/drawingml/2006/table">
            <a:tbl>
              <a:tblPr/>
              <a:tblGrid>
                <a:gridCol w="2805480"/>
              </a:tblGrid>
              <a:tr h="30456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94000">
                <a:tc>
                  <a:txBody>
                    <a:bodyPr lIns="7560" rIns="7560"/>
                    <a:p>
                      <a:pPr>
                        <a:lnSpc>
                          <a:spcPct val="100000"/>
                        </a:lnSpc>
                      </a:pPr>
                      <a:r>
                        <a:rPr b="0" lang="en-US" sz="1600" spc="-1" strike="noStrike">
                          <a:solidFill>
                            <a:srgbClr val="241652"/>
                          </a:solidFill>
                          <a:latin typeface="Calibri"/>
                        </a:rPr>
                        <a:t>Section 2: System Information</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graphicFrame>
        <p:nvGraphicFramePr>
          <p:cNvPr id="591" name="Table 7"/>
          <p:cNvGraphicFramePr/>
          <p:nvPr/>
        </p:nvGraphicFramePr>
        <p:xfrm>
          <a:off x="533520" y="3505320"/>
          <a:ext cx="3339720" cy="891000"/>
        </p:xfrm>
        <a:graphic>
          <a:graphicData uri="http://schemas.openxmlformats.org/drawingml/2006/table">
            <a:tbl>
              <a:tblPr/>
              <a:tblGrid>
                <a:gridCol w="3340080"/>
              </a:tblGrid>
              <a:tr h="304560">
                <a:tc>
                  <a:txBody>
                    <a:bodyPr lIns="7560" rIns="7560"/>
                    <a:p>
                      <a:pPr algn="ctr">
                        <a:lnSpc>
                          <a:spcPct val="100000"/>
                        </a:lnSpc>
                      </a:pPr>
                      <a:r>
                        <a:rPr b="1" lang="en-US" sz="1600" spc="-1" strike="noStrike">
                          <a:solidFill>
                            <a:srgbClr val="ffffff"/>
                          </a:solidFill>
                          <a:latin typeface="Calibri"/>
                        </a:rPr>
                        <a:t>OMP </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6440">
                <a:tc>
                  <a:txBody>
                    <a:bodyPr lIns="7560" rIns="7560"/>
                    <a:p>
                      <a:pPr>
                        <a:lnSpc>
                          <a:spcPct val="100000"/>
                        </a:lnSpc>
                      </a:pPr>
                      <a:r>
                        <a:rPr b="0" lang="en-US" sz="1600" spc="-1" strike="noStrike">
                          <a:solidFill>
                            <a:srgbClr val="241652"/>
                          </a:solidFill>
                          <a:latin typeface="Calibri"/>
                        </a:rPr>
                        <a:t>Section 7: testing, recordkeeping and reporting</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graphicFrame>
        <p:nvGraphicFramePr>
          <p:cNvPr id="592" name="Table 8"/>
          <p:cNvGraphicFramePr/>
          <p:nvPr/>
        </p:nvGraphicFramePr>
        <p:xfrm>
          <a:off x="5715000" y="3581280"/>
          <a:ext cx="2805120" cy="891000"/>
        </p:xfrm>
        <a:graphic>
          <a:graphicData uri="http://schemas.openxmlformats.org/drawingml/2006/table">
            <a:tbl>
              <a:tblPr/>
              <a:tblGrid>
                <a:gridCol w="2805480"/>
              </a:tblGrid>
              <a:tr h="30456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6440">
                <a:tc>
                  <a:txBody>
                    <a:bodyPr lIns="7560" rIns="7560"/>
                    <a:p>
                      <a:pPr>
                        <a:lnSpc>
                          <a:spcPct val="100000"/>
                        </a:lnSpc>
                      </a:pPr>
                      <a:r>
                        <a:rPr b="0" lang="en-US" sz="1600" spc="-1" strike="noStrike">
                          <a:solidFill>
                            <a:srgbClr val="241652"/>
                          </a:solidFill>
                          <a:latin typeface="Calibri"/>
                        </a:rPr>
                        <a:t>Section 7: Water Quality Sampling</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sp>
        <p:nvSpPr>
          <p:cNvPr id="593" name="CustomShape 9"/>
          <p:cNvSpPr/>
          <p:nvPr/>
        </p:nvSpPr>
        <p:spPr>
          <a:xfrm>
            <a:off x="4460760" y="380988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graphicFrame>
        <p:nvGraphicFramePr>
          <p:cNvPr id="594" name="Table 10"/>
          <p:cNvGraphicFramePr/>
          <p:nvPr/>
        </p:nvGraphicFramePr>
        <p:xfrm>
          <a:off x="527400" y="4876920"/>
          <a:ext cx="3358080" cy="1751760"/>
        </p:xfrm>
        <a:graphic>
          <a:graphicData uri="http://schemas.openxmlformats.org/drawingml/2006/table">
            <a:tbl>
              <a:tblPr/>
              <a:tblGrid>
                <a:gridCol w="3358440"/>
              </a:tblGrid>
              <a:tr h="586440">
                <a:tc>
                  <a:txBody>
                    <a:bodyPr lIns="7560" rIns="7560"/>
                    <a:p>
                      <a:pPr algn="ctr">
                        <a:lnSpc>
                          <a:spcPct val="100000"/>
                        </a:lnSpc>
                      </a:pPr>
                      <a:r>
                        <a:rPr b="1" lang="en-US" sz="1600" spc="-1" strike="noStrike">
                          <a:solidFill>
                            <a:srgbClr val="ffffff"/>
                          </a:solidFill>
                          <a:latin typeface="Calibri"/>
                        </a:rPr>
                        <a:t>OMP </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6440">
                <a:tc>
                  <a:txBody>
                    <a:bodyPr lIns="7560" rIns="7560"/>
                    <a:p>
                      <a:pPr>
                        <a:lnSpc>
                          <a:spcPct val="100000"/>
                        </a:lnSpc>
                      </a:pPr>
                      <a:r>
                        <a:rPr b="0" lang="en-US" sz="1600" spc="-1" strike="noStrike">
                          <a:solidFill>
                            <a:srgbClr val="241652"/>
                          </a:solidFill>
                          <a:latin typeface="Calibri"/>
                        </a:rPr>
                        <a:t>Section 1: System Ownership and Designations</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579240">
                <a:tc>
                  <a:txBody>
                    <a:bodyPr lIns="7560" rIns="7560"/>
                    <a:p>
                      <a:pPr>
                        <a:lnSpc>
                          <a:spcPct val="100000"/>
                        </a:lnSpc>
                      </a:pPr>
                      <a:r>
                        <a:rPr b="0" lang="en-US" sz="1600" spc="-1" strike="noStrike">
                          <a:solidFill>
                            <a:srgbClr val="241652"/>
                          </a:solidFill>
                          <a:latin typeface="Calibri"/>
                        </a:rPr>
                        <a:t>Section 3: System Organizational Structure and Contacts</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sp>
        <p:nvSpPr>
          <p:cNvPr id="595" name="CustomShape 11"/>
          <p:cNvSpPr/>
          <p:nvPr/>
        </p:nvSpPr>
        <p:spPr>
          <a:xfrm>
            <a:off x="4460760" y="548640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graphicFrame>
        <p:nvGraphicFramePr>
          <p:cNvPr id="596" name="Table 12"/>
          <p:cNvGraphicFramePr/>
          <p:nvPr/>
        </p:nvGraphicFramePr>
        <p:xfrm>
          <a:off x="5728680" y="5181480"/>
          <a:ext cx="2805120" cy="623520"/>
        </p:xfrm>
        <a:graphic>
          <a:graphicData uri="http://schemas.openxmlformats.org/drawingml/2006/table">
            <a:tbl>
              <a:tblPr/>
              <a:tblGrid>
                <a:gridCol w="2805480"/>
              </a:tblGrid>
              <a:tr h="29448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97160">
                <a:tc>
                  <a:txBody>
                    <a:bodyPr lIns="7560" rIns="7560"/>
                    <a:p>
                      <a:pPr>
                        <a:lnSpc>
                          <a:spcPct val="100000"/>
                        </a:lnSpc>
                      </a:pPr>
                      <a:r>
                        <a:rPr b="0" lang="en-US" sz="1600" spc="-1" strike="noStrike">
                          <a:solidFill>
                            <a:srgbClr val="241652"/>
                          </a:solidFill>
                          <a:latin typeface="Calibri"/>
                        </a:rPr>
                        <a:t>Section 3: Chain of Command - Lines of Authority</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sp>
        <p:nvSpPr>
          <p:cNvPr id="597" name="CustomShape 13"/>
          <p:cNvSpPr/>
          <p:nvPr/>
        </p:nvSpPr>
        <p:spPr>
          <a:xfrm>
            <a:off x="1019880" y="520560"/>
            <a:ext cx="7143840" cy="4557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400" spc="-1" strike="noStrike">
                <a:solidFill>
                  <a:srgbClr val="241652"/>
                </a:solidFill>
                <a:latin typeface="Palatino Linotype"/>
                <a:ea typeface="DejaVu Sans"/>
              </a:rPr>
              <a:t>Interchangeable Material When Developing Plans</a:t>
            </a:r>
            <a:endParaRPr b="0" lang="en-US" sz="2400" spc="-1" strike="noStrike">
              <a:latin typeface="Arial"/>
            </a:endParaRPr>
          </a:p>
        </p:txBody>
      </p:sp>
      <p:sp>
        <p:nvSpPr>
          <p:cNvPr id="598" name="CustomShape 14"/>
          <p:cNvSpPr/>
          <p:nvPr/>
        </p:nvSpPr>
        <p:spPr>
          <a:xfrm>
            <a:off x="527400" y="4385520"/>
            <a:ext cx="3345480" cy="318240"/>
          </a:xfrm>
          <a:prstGeom prst="rect">
            <a:avLst/>
          </a:prstGeom>
          <a:solidFill>
            <a:srgbClr val="e8edf1"/>
          </a:solidFill>
          <a:ln>
            <a:solidFill>
              <a:schemeClr val="bg1"/>
            </a:solidFill>
          </a:ln>
        </p:spPr>
        <p:style>
          <a:lnRef idx="0"/>
          <a:fillRef idx="0"/>
          <a:effectRef idx="0"/>
          <a:fontRef idx="minor"/>
        </p:style>
        <p:txBody>
          <a:bodyPr lIns="90000" rIns="90000" tIns="45000" bIns="45000"/>
          <a:p>
            <a:pPr algn="ctr">
              <a:lnSpc>
                <a:spcPct val="100000"/>
              </a:lnSpc>
            </a:pPr>
            <a:r>
              <a:rPr b="1" lang="en-US" sz="1500" spc="-1" strike="noStrike">
                <a:solidFill>
                  <a:srgbClr val="241652"/>
                </a:solidFill>
                <a:latin typeface="Palatino Linotype"/>
                <a:ea typeface="DejaVu Sans"/>
              </a:rPr>
              <a:t>DSSP (OMP, Appendix J) </a:t>
            </a:r>
            <a:endParaRPr b="0" lang="en-US" sz="1500" spc="-1" strike="noStrike">
              <a:latin typeface="Arial"/>
            </a:endParaRPr>
          </a:p>
        </p:txBody>
      </p:sp>
    </p:spTree>
  </p:cSld>
  <p:timing>
    <p:tnLst>
      <p:par>
        <p:cTn id="294" dur="indefinite" restart="never" nodeType="tmRoot">
          <p:childTnLst>
            <p:seq>
              <p:cTn id="295" dur="indefinite" nodeType="mainSeq">
                <p:childTnLst>
                  <p:par>
                    <p:cTn id="296" fill="hold">
                      <p:stCondLst>
                        <p:cond delay="indefinite"/>
                      </p:stCondLst>
                      <p:childTnLst>
                        <p:par>
                          <p:cTn id="297" fill="hold">
                            <p:stCondLst>
                              <p:cond delay="0"/>
                            </p:stCondLst>
                            <p:childTnLst>
                              <p:par>
                                <p:cTn id="298" nodeType="clickEffect" fill="hold" presetClass="entr" presetID="1">
                                  <p:stCondLst>
                                    <p:cond delay="0"/>
                                  </p:stCondLst>
                                  <p:childTnLst>
                                    <p:set>
                                      <p:cBhvr>
                                        <p:cTn id="299" dur="1" fill="hold">
                                          <p:stCondLst>
                                            <p:cond delay="0"/>
                                          </p:stCondLst>
                                        </p:cTn>
                                        <p:tgtEl>
                                          <p:spTgt spid="586"/>
                                        </p:tgtEl>
                                        <p:attrNameLst>
                                          <p:attrName>style.visibility</p:attrName>
                                        </p:attrNameLst>
                                      </p:cBhvr>
                                      <p:to>
                                        <p:strVal val="visible"/>
                                      </p:to>
                                    </p:set>
                                  </p:childTnLst>
                                </p:cTn>
                              </p:par>
                            </p:childTnLst>
                          </p:cTn>
                        </p:par>
                      </p:childTnLst>
                    </p:cTn>
                  </p:par>
                  <p:par>
                    <p:cTn id="300" fill="hold">
                      <p:stCondLst>
                        <p:cond delay="indefinite"/>
                      </p:stCondLst>
                      <p:childTnLst>
                        <p:par>
                          <p:cTn id="301" fill="hold">
                            <p:stCondLst>
                              <p:cond delay="0"/>
                            </p:stCondLst>
                            <p:childTnLst>
                              <p:par>
                                <p:cTn id="302" nodeType="clickEffect" fill="hold" presetClass="entr" presetID="45">
                                  <p:stCondLst>
                                    <p:cond delay="0"/>
                                  </p:stCondLst>
                                  <p:childTnLst>
                                    <p:set>
                                      <p:cBhvr>
                                        <p:cTn id="303" dur="1" fill="hold">
                                          <p:stCondLst>
                                            <p:cond delay="0"/>
                                          </p:stCondLst>
                                        </p:cTn>
                                        <p:tgtEl>
                                          <p:spTgt spid="587"/>
                                        </p:tgtEl>
                                        <p:attrNameLst>
                                          <p:attrName>style.visibility</p:attrName>
                                        </p:attrNameLst>
                                      </p:cBhvr>
                                      <p:to>
                                        <p:strVal val="visible"/>
                                      </p:to>
                                    </p:set>
                                    <p:animEffect filter="fade" transition="in">
                                      <p:cBhvr additive="repl">
                                        <p:cTn id="304" dur="1000"/>
                                        <p:tgtEl>
                                          <p:spTgt spid="587"/>
                                        </p:tgtEl>
                                      </p:cBhvr>
                                    </p:animEffect>
                                    <p:anim calcmode="lin" valueType="str">
                                      <p:cBhvr additive="repl">
                                        <p:cTn id="305" dur="1000" fill="hold"/>
                                        <p:tgtEl>
                                          <p:spTgt spid="587"/>
                                        </p:tgtEl>
                                      </p:cBhvr>
                                      <p:tavLst>
                                        <p:tav tm="0">
                                          <p:val/>
                                        </p:tav>
                                        <p:tav tm="100000">
                                          <p:val/>
                                        </p:tav>
                                      </p:tavLst>
                                    </p:anim>
                                    <p:anim calcmode="lin" valueType="str">
                                      <p:cBhvr additive="repl">
                                        <p:cTn id="306" dur="1000" fill="hold"/>
                                        <p:tgtEl>
                                          <p:spTgt spid="587"/>
                                        </p:tgtEl>
                                      </p:cBhvr>
                                      <p:tavLst>
                                        <p:tav tm="0">
                                          <p:val>
                                            <p:strVal val="height"/>
                                          </p:val>
                                        </p:tav>
                                        <p:tav tm="100000">
                                          <p:val>
                                            <p:strVal val="height"/>
                                          </p:val>
                                        </p:tav>
                                      </p:tavLst>
                                    </p:anim>
                                  </p:childTnLst>
                                </p:cTn>
                              </p:par>
                              <p:par>
                                <p:cTn id="307" nodeType="withEffect" fill="hold" presetClass="entr" presetID="2" presetSubtype="2">
                                  <p:stCondLst>
                                    <p:cond delay="0"/>
                                  </p:stCondLst>
                                  <p:childTnLst>
                                    <p:set>
                                      <p:cBhvr>
                                        <p:cTn id="308" dur="1" fill="hold">
                                          <p:stCondLst>
                                            <p:cond delay="0"/>
                                          </p:stCondLst>
                                        </p:cTn>
                                        <p:tgtEl>
                                          <p:spTgt spid="585"/>
                                        </p:tgtEl>
                                        <p:attrNameLst>
                                          <p:attrName>style.visibility</p:attrName>
                                        </p:attrNameLst>
                                      </p:cBhvr>
                                      <p:to>
                                        <p:strVal val="visible"/>
                                      </p:to>
                                    </p:set>
                                    <p:anim calcmode="lin" valueType="num">
                                      <p:cBhvr additive="repl">
                                        <p:cTn id="309" dur="500" fill="hold"/>
                                        <p:tgtEl>
                                          <p:spTgt spid="585"/>
                                        </p:tgtEl>
                                        <p:attrNameLst>
                                          <p:attrName>ppt_x</p:attrName>
                                        </p:attrNameLst>
                                      </p:cBhvr>
                                      <p:tavLst>
                                        <p:tav tm="0">
                                          <p:val>
                                            <p:strVal val="1+#ppt_w/2"/>
                                          </p:val>
                                        </p:tav>
                                        <p:tav tm="100000">
                                          <p:val>
                                            <p:strVal val="#ppt_x"/>
                                          </p:val>
                                        </p:tav>
                                      </p:tavLst>
                                    </p:anim>
                                    <p:anim calcmode="lin" valueType="num">
                                      <p:cBhvr additive="repl">
                                        <p:cTn id="310" dur="500" fill="hold"/>
                                        <p:tgtEl>
                                          <p:spTgt spid="585"/>
                                        </p:tgtEl>
                                        <p:attrNameLst>
                                          <p:attrName>ppt_y</p:attrName>
                                        </p:attrNameLst>
                                      </p:cBhvr>
                                      <p:tavLst>
                                        <p:tav tm="0">
                                          <p:val>
                                            <p:strVal val="#ppt_y"/>
                                          </p:val>
                                        </p:tav>
                                        <p:tav tm="100000">
                                          <p:val>
                                            <p:strVal val="#ppt_y"/>
                                          </p:val>
                                        </p:tav>
                                      </p:tavLst>
                                    </p:anim>
                                  </p:childTnLst>
                                </p:cTn>
                              </p:par>
                            </p:childTnLst>
                          </p:cTn>
                        </p:par>
                      </p:childTnLst>
                    </p:cTn>
                  </p:par>
                  <p:par>
                    <p:cTn id="311" fill="hold">
                      <p:stCondLst>
                        <p:cond delay="indefinite"/>
                      </p:stCondLst>
                      <p:childTnLst>
                        <p:par>
                          <p:cTn id="312" fill="hold">
                            <p:stCondLst>
                              <p:cond delay="0"/>
                            </p:stCondLst>
                            <p:childTnLst>
                              <p:par>
                                <p:cTn id="313" nodeType="clickEffect" fill="hold" presetClass="entr" presetID="1">
                                  <p:stCondLst>
                                    <p:cond delay="0"/>
                                  </p:stCondLst>
                                  <p:childTnLst>
                                    <p:set>
                                      <p:cBhvr>
                                        <p:cTn id="314" dur="1" fill="hold">
                                          <p:stCondLst>
                                            <p:cond delay="0"/>
                                          </p:stCondLst>
                                        </p:cTn>
                                        <p:tgtEl>
                                          <p:spTgt spid="589"/>
                                        </p:tgtEl>
                                        <p:attrNameLst>
                                          <p:attrName>style.visibility</p:attrName>
                                        </p:attrNameLst>
                                      </p:cBhvr>
                                      <p:to>
                                        <p:strVal val="visible"/>
                                      </p:to>
                                    </p:set>
                                  </p:childTnLst>
                                </p:cTn>
                              </p:par>
                            </p:childTnLst>
                          </p:cTn>
                        </p:par>
                      </p:childTnLst>
                    </p:cTn>
                  </p:par>
                  <p:par>
                    <p:cTn id="315" fill="hold">
                      <p:stCondLst>
                        <p:cond delay="indefinite"/>
                      </p:stCondLst>
                      <p:childTnLst>
                        <p:par>
                          <p:cTn id="316" fill="hold">
                            <p:stCondLst>
                              <p:cond delay="0"/>
                            </p:stCondLst>
                            <p:childTnLst>
                              <p:par>
                                <p:cTn id="317" nodeType="clickEffect" fill="hold" presetClass="entr" presetID="45">
                                  <p:stCondLst>
                                    <p:cond delay="0"/>
                                  </p:stCondLst>
                                  <p:childTnLst>
                                    <p:set>
                                      <p:cBhvr>
                                        <p:cTn id="318" dur="1" fill="hold">
                                          <p:stCondLst>
                                            <p:cond delay="0"/>
                                          </p:stCondLst>
                                        </p:cTn>
                                        <p:tgtEl>
                                          <p:spTgt spid="588"/>
                                        </p:tgtEl>
                                        <p:attrNameLst>
                                          <p:attrName>style.visibility</p:attrName>
                                        </p:attrNameLst>
                                      </p:cBhvr>
                                      <p:to>
                                        <p:strVal val="visible"/>
                                      </p:to>
                                    </p:set>
                                    <p:animEffect filter="fade" transition="in">
                                      <p:cBhvr additive="repl">
                                        <p:cTn id="319" dur="1000"/>
                                        <p:tgtEl>
                                          <p:spTgt spid="588"/>
                                        </p:tgtEl>
                                      </p:cBhvr>
                                    </p:animEffect>
                                    <p:anim calcmode="lin" valueType="str">
                                      <p:cBhvr additive="repl">
                                        <p:cTn id="320" dur="1000" fill="hold"/>
                                        <p:tgtEl>
                                          <p:spTgt spid="588"/>
                                        </p:tgtEl>
                                      </p:cBhvr>
                                      <p:tavLst>
                                        <p:tav tm="0">
                                          <p:val/>
                                        </p:tav>
                                        <p:tav tm="100000">
                                          <p:val/>
                                        </p:tav>
                                      </p:tavLst>
                                    </p:anim>
                                    <p:anim calcmode="lin" valueType="str">
                                      <p:cBhvr additive="repl">
                                        <p:cTn id="321" dur="1000" fill="hold"/>
                                        <p:tgtEl>
                                          <p:spTgt spid="588"/>
                                        </p:tgtEl>
                                      </p:cBhvr>
                                      <p:tavLst>
                                        <p:tav tm="0">
                                          <p:val>
                                            <p:strVal val="height"/>
                                          </p:val>
                                        </p:tav>
                                        <p:tav tm="100000">
                                          <p:val>
                                            <p:strVal val="height"/>
                                          </p:val>
                                        </p:tav>
                                      </p:tavLst>
                                    </p:anim>
                                  </p:childTnLst>
                                </p:cTn>
                              </p:par>
                              <p:par>
                                <p:cTn id="322" nodeType="withEffect" fill="hold" presetClass="entr" presetID="2" presetSubtype="2">
                                  <p:stCondLst>
                                    <p:cond delay="0"/>
                                  </p:stCondLst>
                                  <p:childTnLst>
                                    <p:set>
                                      <p:cBhvr>
                                        <p:cTn id="323" dur="1" fill="hold">
                                          <p:stCondLst>
                                            <p:cond delay="0"/>
                                          </p:stCondLst>
                                        </p:cTn>
                                        <p:tgtEl>
                                          <p:spTgt spid="590"/>
                                        </p:tgtEl>
                                        <p:attrNameLst>
                                          <p:attrName>style.visibility</p:attrName>
                                        </p:attrNameLst>
                                      </p:cBhvr>
                                      <p:to>
                                        <p:strVal val="visible"/>
                                      </p:to>
                                    </p:set>
                                    <p:anim calcmode="lin" valueType="num">
                                      <p:cBhvr additive="repl">
                                        <p:cTn id="324" dur="500" fill="hold"/>
                                        <p:tgtEl>
                                          <p:spTgt spid="590"/>
                                        </p:tgtEl>
                                        <p:attrNameLst>
                                          <p:attrName>ppt_x</p:attrName>
                                        </p:attrNameLst>
                                      </p:cBhvr>
                                      <p:tavLst>
                                        <p:tav tm="0">
                                          <p:val>
                                            <p:strVal val="1+#ppt_w/2"/>
                                          </p:val>
                                        </p:tav>
                                        <p:tav tm="100000">
                                          <p:val>
                                            <p:strVal val="#ppt_x"/>
                                          </p:val>
                                        </p:tav>
                                      </p:tavLst>
                                    </p:anim>
                                    <p:anim calcmode="lin" valueType="num">
                                      <p:cBhvr additive="repl">
                                        <p:cTn id="325" dur="500" fill="hold"/>
                                        <p:tgtEl>
                                          <p:spTgt spid="590"/>
                                        </p:tgtEl>
                                        <p:attrNameLst>
                                          <p:attrName>ppt_y</p:attrName>
                                        </p:attrNameLst>
                                      </p:cBhvr>
                                      <p:tavLst>
                                        <p:tav tm="0">
                                          <p:val>
                                            <p:strVal val="#ppt_y"/>
                                          </p:val>
                                        </p:tav>
                                        <p:tav tm="100000">
                                          <p:val>
                                            <p:strVal val="#ppt_y"/>
                                          </p:val>
                                        </p:tav>
                                      </p:tavLst>
                                    </p:anim>
                                  </p:childTnLst>
                                </p:cTn>
                              </p:par>
                            </p:childTnLst>
                          </p:cTn>
                        </p:par>
                      </p:childTnLst>
                    </p:cTn>
                  </p:par>
                  <p:par>
                    <p:cTn id="326" fill="hold">
                      <p:stCondLst>
                        <p:cond delay="indefinite"/>
                      </p:stCondLst>
                      <p:childTnLst>
                        <p:par>
                          <p:cTn id="327" fill="hold">
                            <p:stCondLst>
                              <p:cond delay="0"/>
                            </p:stCondLst>
                            <p:childTnLst>
                              <p:par>
                                <p:cTn id="328" nodeType="clickEffect" fill="hold" presetClass="entr" presetID="1">
                                  <p:stCondLst>
                                    <p:cond delay="0"/>
                                  </p:stCondLst>
                                  <p:childTnLst>
                                    <p:set>
                                      <p:cBhvr>
                                        <p:cTn id="329" dur="1" fill="hold">
                                          <p:stCondLst>
                                            <p:cond delay="0"/>
                                          </p:stCondLst>
                                        </p:cTn>
                                        <p:tgtEl>
                                          <p:spTgt spid="591"/>
                                        </p:tgtEl>
                                        <p:attrNameLst>
                                          <p:attrName>style.visibility</p:attrName>
                                        </p:attrNameLst>
                                      </p:cBhvr>
                                      <p:to>
                                        <p:strVal val="visible"/>
                                      </p:to>
                                    </p:set>
                                  </p:childTnLst>
                                </p:cTn>
                              </p:par>
                            </p:childTnLst>
                          </p:cTn>
                        </p:par>
                      </p:childTnLst>
                    </p:cTn>
                  </p:par>
                  <p:par>
                    <p:cTn id="330" fill="hold">
                      <p:stCondLst>
                        <p:cond delay="indefinite"/>
                      </p:stCondLst>
                      <p:childTnLst>
                        <p:par>
                          <p:cTn id="331" fill="hold">
                            <p:stCondLst>
                              <p:cond delay="0"/>
                            </p:stCondLst>
                            <p:childTnLst>
                              <p:par>
                                <p:cTn id="332" nodeType="clickEffect" fill="hold" presetClass="entr" presetID="45">
                                  <p:stCondLst>
                                    <p:cond delay="0"/>
                                  </p:stCondLst>
                                  <p:childTnLst>
                                    <p:set>
                                      <p:cBhvr>
                                        <p:cTn id="333" dur="1" fill="hold">
                                          <p:stCondLst>
                                            <p:cond delay="0"/>
                                          </p:stCondLst>
                                        </p:cTn>
                                        <p:tgtEl>
                                          <p:spTgt spid="593"/>
                                        </p:tgtEl>
                                        <p:attrNameLst>
                                          <p:attrName>style.visibility</p:attrName>
                                        </p:attrNameLst>
                                      </p:cBhvr>
                                      <p:to>
                                        <p:strVal val="visible"/>
                                      </p:to>
                                    </p:set>
                                    <p:animEffect filter="fade" transition="in">
                                      <p:cBhvr additive="repl">
                                        <p:cTn id="334" dur="1000"/>
                                        <p:tgtEl>
                                          <p:spTgt spid="593"/>
                                        </p:tgtEl>
                                      </p:cBhvr>
                                    </p:animEffect>
                                    <p:anim calcmode="lin" valueType="str">
                                      <p:cBhvr additive="repl">
                                        <p:cTn id="335" dur="1000" fill="hold"/>
                                        <p:tgtEl>
                                          <p:spTgt spid="593"/>
                                        </p:tgtEl>
                                      </p:cBhvr>
                                      <p:tavLst>
                                        <p:tav tm="0">
                                          <p:val/>
                                        </p:tav>
                                        <p:tav tm="100000">
                                          <p:val/>
                                        </p:tav>
                                      </p:tavLst>
                                    </p:anim>
                                    <p:anim calcmode="lin" valueType="str">
                                      <p:cBhvr additive="repl">
                                        <p:cTn id="336" dur="1000" fill="hold"/>
                                        <p:tgtEl>
                                          <p:spTgt spid="593"/>
                                        </p:tgtEl>
                                      </p:cBhvr>
                                      <p:tavLst>
                                        <p:tav tm="0">
                                          <p:val>
                                            <p:strVal val="height"/>
                                          </p:val>
                                        </p:tav>
                                        <p:tav tm="100000">
                                          <p:val>
                                            <p:strVal val="height"/>
                                          </p:val>
                                        </p:tav>
                                      </p:tavLst>
                                    </p:anim>
                                  </p:childTnLst>
                                </p:cTn>
                              </p:par>
                              <p:par>
                                <p:cTn id="337" nodeType="withEffect" fill="hold" presetClass="entr" presetID="2" presetSubtype="2">
                                  <p:stCondLst>
                                    <p:cond delay="0"/>
                                  </p:stCondLst>
                                  <p:childTnLst>
                                    <p:set>
                                      <p:cBhvr>
                                        <p:cTn id="338" dur="1" fill="hold">
                                          <p:stCondLst>
                                            <p:cond delay="0"/>
                                          </p:stCondLst>
                                        </p:cTn>
                                        <p:tgtEl>
                                          <p:spTgt spid="592"/>
                                        </p:tgtEl>
                                        <p:attrNameLst>
                                          <p:attrName>style.visibility</p:attrName>
                                        </p:attrNameLst>
                                      </p:cBhvr>
                                      <p:to>
                                        <p:strVal val="visible"/>
                                      </p:to>
                                    </p:set>
                                    <p:anim calcmode="lin" valueType="num">
                                      <p:cBhvr additive="repl">
                                        <p:cTn id="339" dur="500" fill="hold"/>
                                        <p:tgtEl>
                                          <p:spTgt spid="592"/>
                                        </p:tgtEl>
                                        <p:attrNameLst>
                                          <p:attrName>ppt_x</p:attrName>
                                        </p:attrNameLst>
                                      </p:cBhvr>
                                      <p:tavLst>
                                        <p:tav tm="0">
                                          <p:val>
                                            <p:strVal val="1+#ppt_w/2"/>
                                          </p:val>
                                        </p:tav>
                                        <p:tav tm="100000">
                                          <p:val>
                                            <p:strVal val="#ppt_x"/>
                                          </p:val>
                                        </p:tav>
                                      </p:tavLst>
                                    </p:anim>
                                    <p:anim calcmode="lin" valueType="num">
                                      <p:cBhvr additive="repl">
                                        <p:cTn id="340" dur="500" fill="hold"/>
                                        <p:tgtEl>
                                          <p:spTgt spid="592"/>
                                        </p:tgtEl>
                                        <p:attrNameLst>
                                          <p:attrName>ppt_y</p:attrName>
                                        </p:attrNameLst>
                                      </p:cBhvr>
                                      <p:tavLst>
                                        <p:tav tm="0">
                                          <p:val>
                                            <p:strVal val="#ppt_y"/>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nodeType="clickEffect" fill="hold" presetClass="entr" presetID="1">
                                  <p:stCondLst>
                                    <p:cond delay="0"/>
                                  </p:stCondLst>
                                  <p:childTnLst>
                                    <p:set>
                                      <p:cBhvr>
                                        <p:cTn id="344" dur="1" fill="hold">
                                          <p:stCondLst>
                                            <p:cond delay="0"/>
                                          </p:stCondLst>
                                        </p:cTn>
                                        <p:tgtEl>
                                          <p:spTgt spid="594"/>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nodeType="clickEffect" fill="hold" presetClass="entr" presetID="45">
                                  <p:stCondLst>
                                    <p:cond delay="0"/>
                                  </p:stCondLst>
                                  <p:childTnLst>
                                    <p:set>
                                      <p:cBhvr>
                                        <p:cTn id="348" dur="1" fill="hold">
                                          <p:stCondLst>
                                            <p:cond delay="0"/>
                                          </p:stCondLst>
                                        </p:cTn>
                                        <p:tgtEl>
                                          <p:spTgt spid="595"/>
                                        </p:tgtEl>
                                        <p:attrNameLst>
                                          <p:attrName>style.visibility</p:attrName>
                                        </p:attrNameLst>
                                      </p:cBhvr>
                                      <p:to>
                                        <p:strVal val="visible"/>
                                      </p:to>
                                    </p:set>
                                    <p:animEffect filter="fade" transition="in">
                                      <p:cBhvr additive="repl">
                                        <p:cTn id="349" dur="1000"/>
                                        <p:tgtEl>
                                          <p:spTgt spid="595"/>
                                        </p:tgtEl>
                                      </p:cBhvr>
                                    </p:animEffect>
                                    <p:anim calcmode="lin" valueType="str">
                                      <p:cBhvr additive="repl">
                                        <p:cTn id="350" dur="1000" fill="hold"/>
                                        <p:tgtEl>
                                          <p:spTgt spid="595"/>
                                        </p:tgtEl>
                                      </p:cBhvr>
                                      <p:tavLst>
                                        <p:tav tm="0">
                                          <p:val/>
                                        </p:tav>
                                        <p:tav tm="100000">
                                          <p:val/>
                                        </p:tav>
                                      </p:tavLst>
                                    </p:anim>
                                    <p:anim calcmode="lin" valueType="str">
                                      <p:cBhvr additive="repl">
                                        <p:cTn id="351" dur="1000" fill="hold"/>
                                        <p:tgtEl>
                                          <p:spTgt spid="595"/>
                                        </p:tgtEl>
                                      </p:cBhvr>
                                      <p:tavLst>
                                        <p:tav tm="0">
                                          <p:val>
                                            <p:strVal val="height"/>
                                          </p:val>
                                        </p:tav>
                                        <p:tav tm="100000">
                                          <p:val>
                                            <p:strVal val="height"/>
                                          </p:val>
                                        </p:tav>
                                      </p:tavLst>
                                    </p:anim>
                                  </p:childTnLst>
                                </p:cTn>
                              </p:par>
                              <p:par>
                                <p:cTn id="352" nodeType="withEffect" fill="hold" presetClass="entr" presetID="2" presetSubtype="4">
                                  <p:stCondLst>
                                    <p:cond delay="0"/>
                                  </p:stCondLst>
                                  <p:childTnLst>
                                    <p:set>
                                      <p:cBhvr>
                                        <p:cTn id="353" dur="1" fill="hold">
                                          <p:stCondLst>
                                            <p:cond delay="0"/>
                                          </p:stCondLst>
                                        </p:cTn>
                                        <p:tgtEl>
                                          <p:spTgt spid="596"/>
                                        </p:tgtEl>
                                        <p:attrNameLst>
                                          <p:attrName>style.visibility</p:attrName>
                                        </p:attrNameLst>
                                      </p:cBhvr>
                                      <p:to>
                                        <p:strVal val="visible"/>
                                      </p:to>
                                    </p:set>
                                    <p:anim calcmode="lin" valueType="num">
                                      <p:cBhvr additive="repl">
                                        <p:cTn id="354" dur="500" fill="hold"/>
                                        <p:tgtEl>
                                          <p:spTgt spid="596"/>
                                        </p:tgtEl>
                                        <p:attrNameLst>
                                          <p:attrName>ppt_x</p:attrName>
                                        </p:attrNameLst>
                                      </p:cBhvr>
                                      <p:tavLst>
                                        <p:tav tm="0">
                                          <p:val>
                                            <p:strVal val="#ppt_x"/>
                                          </p:val>
                                        </p:tav>
                                        <p:tav tm="100000">
                                          <p:val>
                                            <p:strVal val="#ppt_x"/>
                                          </p:val>
                                        </p:tav>
                                      </p:tavLst>
                                    </p:anim>
                                    <p:anim calcmode="lin" valueType="num">
                                      <p:cBhvr additive="repl">
                                        <p:cTn id="355" dur="500" fill="hold"/>
                                        <p:tgtEl>
                                          <p:spTgt spid="596"/>
                                        </p:tgtEl>
                                        <p:attrNameLst>
                                          <p:attrName>ppt_y</p:attrName>
                                        </p:attrNameLst>
                                      </p:cBhvr>
                                      <p:tavLst>
                                        <p:tav tm="0">
                                          <p:val>
                                            <p:strVal val="1+#ppt_h/2"/>
                                          </p:val>
                                        </p:tav>
                                        <p:tav tm="100000">
                                          <p:val>
                                            <p:strVal val="#ppt_y"/>
                                          </p:val>
                                        </p:tav>
                                      </p:tavLst>
                                    </p:anim>
                                  </p:childTnLst>
                                </p:cTn>
                              </p:par>
                            </p:childTnLst>
                          </p:cTn>
                        </p:par>
                      </p:childTnLst>
                    </p:cTn>
                  </p:par>
                  <p:par>
                    <p:cTn id="356" fill="hold">
                      <p:stCondLst>
                        <p:cond delay="indefinite"/>
                      </p:stCondLst>
                      <p:childTnLst>
                        <p:par>
                          <p:cTn id="357" fill="hold">
                            <p:stCondLst>
                              <p:cond delay="0"/>
                            </p:stCondLst>
                            <p:childTnLst>
                              <p:par>
                                <p:cTn id="358" nodeType="clickEffect" fill="hold" presetClass="entr" presetID="1">
                                  <p:stCondLst>
                                    <p:cond delay="0"/>
                                  </p:stCondLst>
                                  <p:childTnLst>
                                    <p:set>
                                      <p:cBhvr>
                                        <p:cTn id="359" dur="1" fill="hold">
                                          <p:stCondLst>
                                            <p:cond delay="0"/>
                                          </p:stCondLst>
                                        </p:cTn>
                                        <p:tgtEl>
                                          <p:spTgt spid="59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CustomShape 1"/>
          <p:cNvSpPr/>
          <p:nvPr/>
        </p:nvSpPr>
        <p:spPr>
          <a:xfrm>
            <a:off x="4267080" y="129528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600" name="CustomShape 2"/>
          <p:cNvSpPr/>
          <p:nvPr/>
        </p:nvSpPr>
        <p:spPr>
          <a:xfrm>
            <a:off x="4267080" y="283068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601" name="CustomShape 3"/>
          <p:cNvSpPr/>
          <p:nvPr/>
        </p:nvSpPr>
        <p:spPr>
          <a:xfrm>
            <a:off x="4267080" y="443088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602" name="CustomShape 4"/>
          <p:cNvSpPr/>
          <p:nvPr/>
        </p:nvSpPr>
        <p:spPr>
          <a:xfrm>
            <a:off x="4267080" y="5878800"/>
            <a:ext cx="685080" cy="444960"/>
          </a:xfrm>
          <a:prstGeom prst="notchedRightArrow">
            <a:avLst>
              <a:gd name="adj1" fmla="val 50000"/>
              <a:gd name="adj2" fmla="val 50000"/>
            </a:avLst>
          </a:prstGeom>
          <a:ln>
            <a:round/>
          </a:ln>
        </p:spPr>
        <p:style>
          <a:lnRef idx="2">
            <a:schemeClr val="accent3">
              <a:shade val="50000"/>
            </a:schemeClr>
          </a:lnRef>
          <a:fillRef idx="1">
            <a:schemeClr val="accent3"/>
          </a:fillRef>
          <a:effectRef idx="0">
            <a:schemeClr val="accent3"/>
          </a:effectRef>
          <a:fontRef idx="minor"/>
        </p:style>
      </p:sp>
      <p:sp>
        <p:nvSpPr>
          <p:cNvPr id="603" name="CustomShape 5"/>
          <p:cNvSpPr/>
          <p:nvPr/>
        </p:nvSpPr>
        <p:spPr>
          <a:xfrm>
            <a:off x="1456920" y="518040"/>
            <a:ext cx="6535800" cy="455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400" spc="-1" strike="noStrike">
                <a:solidFill>
                  <a:srgbClr val="241652"/>
                </a:solidFill>
                <a:latin typeface="Palatino Linotype"/>
                <a:ea typeface="DejaVu Sans"/>
              </a:rPr>
              <a:t>Interrelated Material When Developing Plans</a:t>
            </a:r>
            <a:endParaRPr b="0" lang="en-US" sz="2400" spc="-1" strike="noStrike">
              <a:latin typeface="Arial"/>
            </a:endParaRPr>
          </a:p>
        </p:txBody>
      </p:sp>
      <p:graphicFrame>
        <p:nvGraphicFramePr>
          <p:cNvPr id="604" name="Table 6"/>
          <p:cNvGraphicFramePr/>
          <p:nvPr/>
        </p:nvGraphicFramePr>
        <p:xfrm>
          <a:off x="538560" y="954000"/>
          <a:ext cx="3339720" cy="1180440"/>
        </p:xfrm>
        <a:graphic>
          <a:graphicData uri="http://schemas.openxmlformats.org/drawingml/2006/table">
            <a:tbl>
              <a:tblPr/>
              <a:tblGrid>
                <a:gridCol w="3340080"/>
              </a:tblGrid>
              <a:tr h="303120">
                <a:tc>
                  <a:txBody>
                    <a:bodyPr lIns="7560" rIns="7560"/>
                    <a:p>
                      <a:pPr algn="ctr">
                        <a:lnSpc>
                          <a:spcPct val="100000"/>
                        </a:lnSpc>
                      </a:pPr>
                      <a:r>
                        <a:rPr b="1" lang="en-US" sz="1600" spc="-1" strike="noStrike">
                          <a:solidFill>
                            <a:srgbClr val="ffffff"/>
                          </a:solidFill>
                          <a:latin typeface="Calibri"/>
                        </a:rPr>
                        <a:t>OMP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583200">
                <a:tc>
                  <a:txBody>
                    <a:bodyPr lIns="7560" rIns="7560"/>
                    <a:p>
                      <a:pPr>
                        <a:lnSpc>
                          <a:spcPct val="100000"/>
                        </a:lnSpc>
                      </a:pPr>
                      <a:r>
                        <a:rPr b="0" lang="en-US" sz="1600" spc="-1" strike="noStrike">
                          <a:solidFill>
                            <a:srgbClr val="241652"/>
                          </a:solidFill>
                          <a:latin typeface="Calibri"/>
                        </a:rPr>
                        <a:t>Section 9: Spare Parts, Supplies and Chemicals</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294480">
                <a:tc>
                  <a:txBody>
                    <a:bodyPr lIns="7560" rIns="7560"/>
                    <a:p>
                      <a:pPr>
                        <a:lnSpc>
                          <a:spcPct val="100000"/>
                        </a:lnSpc>
                      </a:pPr>
                      <a:r>
                        <a:rPr b="0" lang="en-US" sz="1600" spc="-1" strike="noStrike">
                          <a:solidFill>
                            <a:srgbClr val="241652"/>
                          </a:solidFill>
                          <a:latin typeface="Calibri"/>
                        </a:rPr>
                        <a:t>Section 10: Safety</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605" name="Table 7"/>
          <p:cNvGraphicFramePr/>
          <p:nvPr/>
        </p:nvGraphicFramePr>
        <p:xfrm>
          <a:off x="5422320" y="1068120"/>
          <a:ext cx="3515400" cy="745560"/>
        </p:xfrm>
        <a:graphic>
          <a:graphicData uri="http://schemas.openxmlformats.org/drawingml/2006/table">
            <a:tbl>
              <a:tblPr/>
              <a:tblGrid>
                <a:gridCol w="3515760"/>
              </a:tblGrid>
              <a:tr h="29448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97160">
                <a:tc>
                  <a:txBody>
                    <a:bodyPr lIns="7560" rIns="7560"/>
                    <a:p>
                      <a:pPr>
                        <a:lnSpc>
                          <a:spcPct val="100000"/>
                        </a:lnSpc>
                      </a:pPr>
                      <a:r>
                        <a:rPr b="0" lang="en-US" sz="1600" spc="-1" strike="noStrike">
                          <a:solidFill>
                            <a:srgbClr val="241652"/>
                          </a:solidFill>
                          <a:latin typeface="Calibri"/>
                        </a:rPr>
                        <a:t>Section 10: Response Actions for Specific Events</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graphicFrame>
        <p:nvGraphicFramePr>
          <p:cNvPr id="606" name="Table 8"/>
          <p:cNvGraphicFramePr/>
          <p:nvPr/>
        </p:nvGraphicFramePr>
        <p:xfrm>
          <a:off x="5434920" y="2481480"/>
          <a:ext cx="3492000" cy="1066320"/>
        </p:xfrm>
        <a:graphic>
          <a:graphicData uri="http://schemas.openxmlformats.org/drawingml/2006/table">
            <a:tbl>
              <a:tblPr/>
              <a:tblGrid>
                <a:gridCol w="3492360"/>
              </a:tblGrid>
              <a:tr h="29448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97160">
                <a:tc>
                  <a:txBody>
                    <a:bodyPr lIns="7560" rIns="7560"/>
                    <a:p>
                      <a:pPr>
                        <a:lnSpc>
                          <a:spcPct val="100000"/>
                        </a:lnSpc>
                      </a:pPr>
                      <a:r>
                        <a:rPr b="0" lang="en-US" sz="1600" spc="-1" strike="noStrike">
                          <a:solidFill>
                            <a:srgbClr val="241652"/>
                          </a:solidFill>
                          <a:latin typeface="Calibri"/>
                        </a:rPr>
                        <a:t>Section 13: Returning to Normal Operations</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294480">
                <a:tc>
                  <a:txBody>
                    <a:bodyPr lIns="7560" rIns="7560"/>
                    <a:p>
                      <a:pPr>
                        <a:lnSpc>
                          <a:spcPct val="100000"/>
                        </a:lnSpc>
                      </a:pPr>
                      <a:r>
                        <a:rPr b="0" lang="en-US" sz="1600" spc="-1" strike="noStrike">
                          <a:solidFill>
                            <a:srgbClr val="241652"/>
                          </a:solidFill>
                          <a:latin typeface="Calibri"/>
                        </a:rPr>
                        <a:t>Section 14: Training and Rehearsals</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607" name="Table 9"/>
          <p:cNvGraphicFramePr/>
          <p:nvPr/>
        </p:nvGraphicFramePr>
        <p:xfrm>
          <a:off x="545400" y="4154400"/>
          <a:ext cx="3339720" cy="745560"/>
        </p:xfrm>
        <a:graphic>
          <a:graphicData uri="http://schemas.openxmlformats.org/drawingml/2006/table">
            <a:tbl>
              <a:tblPr/>
              <a:tblGrid>
                <a:gridCol w="3340080"/>
              </a:tblGrid>
              <a:tr h="294480">
                <a:tc>
                  <a:txBody>
                    <a:bodyPr lIns="7560" rIns="7560"/>
                    <a:p>
                      <a:pPr algn="ctr">
                        <a:lnSpc>
                          <a:spcPct val="100000"/>
                        </a:lnSpc>
                      </a:pPr>
                      <a:r>
                        <a:rPr b="1" lang="en-US" sz="1600" spc="-1" strike="noStrike">
                          <a:solidFill>
                            <a:srgbClr val="ffffff"/>
                          </a:solidFill>
                          <a:latin typeface="Calibri"/>
                        </a:rPr>
                        <a:t>OMP </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97160">
                <a:tc>
                  <a:txBody>
                    <a:bodyPr lIns="7560" rIns="7560"/>
                    <a:p>
                      <a:pPr>
                        <a:lnSpc>
                          <a:spcPct val="100000"/>
                        </a:lnSpc>
                      </a:pPr>
                      <a:r>
                        <a:rPr b="0" lang="en-US" sz="1600" spc="-1" strike="noStrike">
                          <a:solidFill>
                            <a:srgbClr val="241652"/>
                          </a:solidFill>
                          <a:latin typeface="Calibri"/>
                        </a:rPr>
                        <a:t>Section 4: Regulatory Agency(s) and Regulation</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bl>
          </a:graphicData>
        </a:graphic>
      </p:graphicFrame>
      <p:graphicFrame>
        <p:nvGraphicFramePr>
          <p:cNvPr id="608" name="Table 10"/>
          <p:cNvGraphicFramePr/>
          <p:nvPr/>
        </p:nvGraphicFramePr>
        <p:xfrm>
          <a:off x="5434920" y="3887640"/>
          <a:ext cx="3502440" cy="1441080"/>
        </p:xfrm>
        <a:graphic>
          <a:graphicData uri="http://schemas.openxmlformats.org/drawingml/2006/table">
            <a:tbl>
              <a:tblPr/>
              <a:tblGrid>
                <a:gridCol w="3502800"/>
              </a:tblGrid>
              <a:tr h="29448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294480">
                <a:tc>
                  <a:txBody>
                    <a:bodyPr lIns="7560" rIns="7560"/>
                    <a:p>
                      <a:pPr>
                        <a:lnSpc>
                          <a:spcPct val="100000"/>
                        </a:lnSpc>
                      </a:pPr>
                      <a:r>
                        <a:rPr b="0" lang="en-US" sz="1600" spc="-1" strike="noStrike">
                          <a:solidFill>
                            <a:srgbClr val="241652"/>
                          </a:solidFill>
                          <a:latin typeface="Calibri"/>
                        </a:rPr>
                        <a:t>Section 6: Emergency Notification</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294480">
                <a:tc>
                  <a:txBody>
                    <a:bodyPr lIns="7560" rIns="7560"/>
                    <a:p>
                      <a:pPr>
                        <a:lnSpc>
                          <a:spcPct val="100000"/>
                        </a:lnSpc>
                      </a:pPr>
                      <a:r>
                        <a:rPr b="0" lang="en-US" sz="1600" spc="-1" strike="noStrike">
                          <a:solidFill>
                            <a:srgbClr val="241652"/>
                          </a:solidFill>
                          <a:latin typeface="Calibri"/>
                        </a:rPr>
                        <a:t>Section 8: Effective Communication</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r h="294480">
                <a:tc>
                  <a:txBody>
                    <a:bodyPr lIns="7560" rIns="7560"/>
                    <a:p>
                      <a:pPr>
                        <a:lnSpc>
                          <a:spcPct val="100000"/>
                        </a:lnSpc>
                      </a:pPr>
                      <a:r>
                        <a:rPr b="0" lang="en-US" sz="1600" spc="-1" strike="noStrike">
                          <a:solidFill>
                            <a:srgbClr val="241652"/>
                          </a:solidFill>
                          <a:latin typeface="Calibri"/>
                        </a:rPr>
                        <a:t>Section 12: Curtailing Water Use</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e8edf0"/>
                    </a:solidFill>
                  </a:tcPr>
                </a:tc>
              </a:tr>
              <a:tr h="294480">
                <a:tc>
                  <a:txBody>
                    <a:bodyPr lIns="7560" rIns="7560"/>
                    <a:p>
                      <a:pPr>
                        <a:lnSpc>
                          <a:spcPct val="100000"/>
                        </a:lnSpc>
                      </a:pPr>
                      <a:r>
                        <a:rPr b="0" lang="en-US" sz="1600" spc="-1" strike="noStrike">
                          <a:solidFill>
                            <a:srgbClr val="241652"/>
                          </a:solidFill>
                          <a:latin typeface="Calibri"/>
                        </a:rPr>
                        <a:t>Section 11: Alternative Water Sources</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609" name="Table 11"/>
          <p:cNvGraphicFramePr/>
          <p:nvPr/>
        </p:nvGraphicFramePr>
        <p:xfrm>
          <a:off x="5434920" y="5487840"/>
          <a:ext cx="3492000" cy="753480"/>
        </p:xfrm>
        <a:graphic>
          <a:graphicData uri="http://schemas.openxmlformats.org/drawingml/2006/table">
            <a:tbl>
              <a:tblPr/>
              <a:tblGrid>
                <a:gridCol w="3492360"/>
              </a:tblGrid>
              <a:tr h="294480">
                <a:tc>
                  <a:txBody>
                    <a:bodyPr lIns="7560" rIns="7560"/>
                    <a:p>
                      <a:pPr algn="ctr">
                        <a:lnSpc>
                          <a:spcPct val="100000"/>
                        </a:lnSpc>
                      </a:pPr>
                      <a:r>
                        <a:rPr b="1" lang="en-US" sz="1600" spc="-1" strike="noStrike">
                          <a:solidFill>
                            <a:srgbClr val="ffffff"/>
                          </a:solidFill>
                          <a:latin typeface="Calibri"/>
                        </a:rPr>
                        <a:t>ERP</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294480">
                <a:tc>
                  <a:txBody>
                    <a:bodyPr lIns="7560" rIns="7560"/>
                    <a:p>
                      <a:pPr>
                        <a:lnSpc>
                          <a:spcPct val="100000"/>
                        </a:lnSpc>
                      </a:pPr>
                      <a:r>
                        <a:rPr b="0" lang="en-US" sz="1600" spc="-1" strike="noStrike">
                          <a:solidFill>
                            <a:srgbClr val="241652"/>
                          </a:solidFill>
                          <a:latin typeface="Calibri"/>
                        </a:rPr>
                        <a:t>Section 9: The Vulnerability Assessment</a:t>
                      </a:r>
                      <a:endParaRPr b="0" lang="en-US" sz="1600" spc="-1" strike="noStrike">
                        <a:latin typeface="Arial"/>
                      </a:endParaRPr>
                    </a:p>
                  </a:txBody>
                  <a:tcPr marL="7560" marR="756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294480">
                <a:tc>
                  <a:txBody>
                    <a:bodyPr lIns="7560" rIns="7560"/>
                    <a:p>
                      <a:pPr>
                        <a:lnSpc>
                          <a:spcPct val="100000"/>
                        </a:lnSpc>
                      </a:pPr>
                      <a:r>
                        <a:rPr b="0" lang="en-US" sz="1600" spc="-1" strike="noStrike">
                          <a:solidFill>
                            <a:srgbClr val="241652"/>
                          </a:solidFill>
                          <a:latin typeface="Calibri"/>
                        </a:rPr>
                        <a:t>Section 4: Events that Cause Emergencies</a:t>
                      </a:r>
                      <a:endParaRPr b="0" lang="en-US" sz="1600" spc="-1" strike="noStrike">
                        <a:latin typeface="Arial"/>
                      </a:endParaRPr>
                    </a:p>
                  </a:txBody>
                  <a:tcPr marL="7560" marR="756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sp>
        <p:nvSpPr>
          <p:cNvPr id="610" name="CustomShape 12"/>
          <p:cNvSpPr/>
          <p:nvPr/>
        </p:nvSpPr>
        <p:spPr>
          <a:xfrm>
            <a:off x="520560" y="3623760"/>
            <a:ext cx="3345480" cy="318240"/>
          </a:xfrm>
          <a:prstGeom prst="rect">
            <a:avLst/>
          </a:prstGeom>
          <a:solidFill>
            <a:srgbClr val="e8edf1"/>
          </a:solidFill>
          <a:ln>
            <a:solidFill>
              <a:schemeClr val="bg1"/>
            </a:solidFill>
          </a:ln>
        </p:spPr>
        <p:style>
          <a:lnRef idx="0"/>
          <a:fillRef idx="0"/>
          <a:effectRef idx="0"/>
          <a:fontRef idx="minor"/>
        </p:style>
        <p:txBody>
          <a:bodyPr lIns="90000" rIns="90000" tIns="45000" bIns="45000"/>
          <a:p>
            <a:pPr algn="ctr">
              <a:lnSpc>
                <a:spcPct val="100000"/>
              </a:lnSpc>
            </a:pPr>
            <a:r>
              <a:rPr b="1" lang="en-US" sz="1500" spc="-1" strike="noStrike">
                <a:solidFill>
                  <a:srgbClr val="241652"/>
                </a:solidFill>
                <a:latin typeface="Palatino Linotype"/>
                <a:ea typeface="DejaVu Sans"/>
              </a:rPr>
              <a:t>DSSP (OMP, Appendix J) </a:t>
            </a:r>
            <a:endParaRPr b="0" lang="en-US" sz="1500" spc="-1" strike="noStrike">
              <a:latin typeface="Arial"/>
            </a:endParaRPr>
          </a:p>
        </p:txBody>
      </p:sp>
      <p:sp>
        <p:nvSpPr>
          <p:cNvPr id="611" name="CustomShape 13"/>
          <p:cNvSpPr/>
          <p:nvPr/>
        </p:nvSpPr>
        <p:spPr>
          <a:xfrm>
            <a:off x="520560" y="4967640"/>
            <a:ext cx="3345480" cy="318240"/>
          </a:xfrm>
          <a:prstGeom prst="rect">
            <a:avLst/>
          </a:prstGeom>
          <a:solidFill>
            <a:srgbClr val="e8edf1"/>
          </a:solidFill>
          <a:ln>
            <a:solidFill>
              <a:schemeClr val="bg1"/>
            </a:solidFill>
          </a:ln>
        </p:spPr>
        <p:style>
          <a:lnRef idx="0"/>
          <a:fillRef idx="0"/>
          <a:effectRef idx="0"/>
          <a:fontRef idx="minor"/>
        </p:style>
        <p:txBody>
          <a:bodyPr lIns="90000" rIns="90000" tIns="45000" bIns="45000"/>
          <a:p>
            <a:pPr algn="ctr">
              <a:lnSpc>
                <a:spcPct val="100000"/>
              </a:lnSpc>
            </a:pPr>
            <a:r>
              <a:rPr b="1" lang="en-US" sz="1500" spc="-1" strike="noStrike">
                <a:solidFill>
                  <a:srgbClr val="241652"/>
                </a:solidFill>
                <a:latin typeface="Palatino Linotype"/>
                <a:ea typeface="DejaVu Sans"/>
              </a:rPr>
              <a:t>DSSP (OMP, Appendix J) </a:t>
            </a:r>
            <a:endParaRPr b="0" lang="en-US" sz="1500" spc="-1" strike="noStrike">
              <a:latin typeface="Arial"/>
            </a:endParaRPr>
          </a:p>
        </p:txBody>
      </p:sp>
      <p:graphicFrame>
        <p:nvGraphicFramePr>
          <p:cNvPr id="612" name="Table 14"/>
          <p:cNvGraphicFramePr/>
          <p:nvPr/>
        </p:nvGraphicFramePr>
        <p:xfrm>
          <a:off x="552240" y="2363400"/>
          <a:ext cx="3332520" cy="1241280"/>
        </p:xfrm>
        <a:graphic>
          <a:graphicData uri="http://schemas.openxmlformats.org/drawingml/2006/table">
            <a:tbl>
              <a:tblPr/>
              <a:tblGrid>
                <a:gridCol w="3332880"/>
              </a:tblGrid>
              <a:tr h="294480">
                <a:tc>
                  <a:txBody>
                    <a:bodyPr lIns="7920" rIns="7920"/>
                    <a:p>
                      <a:pPr algn="ctr">
                        <a:lnSpc>
                          <a:spcPct val="100000"/>
                        </a:lnSpc>
                      </a:pPr>
                      <a:r>
                        <a:rPr b="1" lang="en-US" sz="1600" spc="-1" strike="noStrike">
                          <a:solidFill>
                            <a:srgbClr val="ffffff"/>
                          </a:solidFill>
                          <a:latin typeface="Calibri"/>
                        </a:rPr>
                        <a:t>OMP</a:t>
                      </a:r>
                      <a:endParaRPr b="0" lang="en-US" sz="1600" spc="-1" strike="noStrike">
                        <a:latin typeface="Arial"/>
                      </a:endParaRPr>
                    </a:p>
                  </a:txBody>
                  <a:tcPr marL="7920" marR="792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497160">
                <a:tc>
                  <a:txBody>
                    <a:bodyPr lIns="7920" rIns="7920"/>
                    <a:p>
                      <a:pPr>
                        <a:lnSpc>
                          <a:spcPct val="100000"/>
                        </a:lnSpc>
                      </a:pPr>
                      <a:r>
                        <a:rPr b="0" lang="en-US" sz="1600" spc="-1" strike="noStrike">
                          <a:solidFill>
                            <a:srgbClr val="241652"/>
                          </a:solidFill>
                          <a:latin typeface="Calibri"/>
                        </a:rPr>
                        <a:t>Section 6: System Operation and Control</a:t>
                      </a:r>
                      <a:endParaRPr b="0" lang="en-US" sz="1600" spc="-1" strike="noStrike">
                        <a:latin typeface="Arial"/>
                      </a:endParaRPr>
                    </a:p>
                  </a:txBody>
                  <a:tcPr marL="7920" marR="792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497160">
                <a:tc>
                  <a:txBody>
                    <a:bodyPr lIns="7920" rIns="7920"/>
                    <a:p>
                      <a:pPr>
                        <a:lnSpc>
                          <a:spcPct val="100000"/>
                        </a:lnSpc>
                      </a:pPr>
                      <a:r>
                        <a:rPr b="0" lang="en-US" sz="1600" spc="-1" strike="noStrike">
                          <a:solidFill>
                            <a:srgbClr val="241652"/>
                          </a:solidFill>
                          <a:latin typeface="Calibri"/>
                        </a:rPr>
                        <a:t>Section 7: testing, recordkeeping and reporting</a:t>
                      </a:r>
                      <a:endParaRPr b="0" lang="en-US" sz="1600" spc="-1" strike="noStrike">
                        <a:latin typeface="Arial"/>
                      </a:endParaRPr>
                    </a:p>
                  </a:txBody>
                  <a:tcPr marL="7920" marR="792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graphicFrame>
        <p:nvGraphicFramePr>
          <p:cNvPr id="613" name="Table 15"/>
          <p:cNvGraphicFramePr/>
          <p:nvPr/>
        </p:nvGraphicFramePr>
        <p:xfrm>
          <a:off x="552240" y="5588640"/>
          <a:ext cx="3325680" cy="995760"/>
        </p:xfrm>
        <a:graphic>
          <a:graphicData uri="http://schemas.openxmlformats.org/drawingml/2006/table">
            <a:tbl>
              <a:tblPr/>
              <a:tblGrid>
                <a:gridCol w="3326040"/>
              </a:tblGrid>
              <a:tr h="294480">
                <a:tc>
                  <a:txBody>
                    <a:bodyPr lIns="7200" rIns="7200"/>
                    <a:p>
                      <a:pPr algn="ctr">
                        <a:lnSpc>
                          <a:spcPct val="100000"/>
                        </a:lnSpc>
                      </a:pPr>
                      <a:r>
                        <a:rPr b="1" lang="en-US" sz="1600" spc="-1" strike="noStrike">
                          <a:solidFill>
                            <a:srgbClr val="ffffff"/>
                          </a:solidFill>
                          <a:latin typeface="Calibri"/>
                        </a:rPr>
                        <a:t>OMP </a:t>
                      </a:r>
                      <a:endParaRPr b="0" lang="en-US" sz="1600" spc="-1" strike="noStrike">
                        <a:latin typeface="Arial"/>
                      </a:endParaRPr>
                    </a:p>
                  </a:txBody>
                  <a:tcPr marL="7200" marR="7200">
                    <a:lnL w="12240">
                      <a:solidFill>
                        <a:srgbClr val="ffffff"/>
                      </a:solidFill>
                    </a:lnL>
                    <a:lnR w="12240">
                      <a:solidFill>
                        <a:srgbClr val="ffffff"/>
                      </a:solidFill>
                    </a:lnR>
                    <a:lnT w="12240">
                      <a:solidFill>
                        <a:srgbClr val="ffffff"/>
                      </a:solidFill>
                    </a:lnT>
                    <a:lnB w="38160">
                      <a:solidFill>
                        <a:srgbClr val="ffffff"/>
                      </a:solidFill>
                    </a:lnB>
                    <a:solidFill>
                      <a:srgbClr val="bfcfd9"/>
                    </a:solidFill>
                  </a:tcPr>
                </a:tc>
              </a:tr>
              <a:tr h="294480">
                <a:tc>
                  <a:txBody>
                    <a:bodyPr lIns="7200" rIns="7200"/>
                    <a:p>
                      <a:pPr>
                        <a:lnSpc>
                          <a:spcPct val="100000"/>
                        </a:lnSpc>
                      </a:pPr>
                      <a:r>
                        <a:rPr b="0" lang="en-US" sz="1600" spc="-1" strike="noStrike">
                          <a:solidFill>
                            <a:srgbClr val="241652"/>
                          </a:solidFill>
                          <a:latin typeface="Calibri"/>
                        </a:rPr>
                        <a:t>Section 8: Maintenance</a:t>
                      </a:r>
                      <a:endParaRPr b="0" lang="en-US" sz="1600" spc="-1" strike="noStrike">
                        <a:latin typeface="Arial"/>
                      </a:endParaRPr>
                    </a:p>
                  </a:txBody>
                  <a:tcPr marL="7200" marR="7200">
                    <a:lnL w="12240">
                      <a:solidFill>
                        <a:srgbClr val="ffffff"/>
                      </a:solidFill>
                    </a:lnL>
                    <a:lnR w="12240">
                      <a:solidFill>
                        <a:srgbClr val="ffffff"/>
                      </a:solidFill>
                    </a:lnR>
                    <a:lnT w="38160">
                      <a:solidFill>
                        <a:srgbClr val="ffffff"/>
                      </a:solidFill>
                    </a:lnT>
                    <a:lnB w="12240">
                      <a:solidFill>
                        <a:srgbClr val="ffffff"/>
                      </a:solidFill>
                    </a:lnB>
                    <a:solidFill>
                      <a:srgbClr val="e8edf0"/>
                    </a:solidFill>
                  </a:tcPr>
                </a:tc>
              </a:tr>
              <a:tr h="497160">
                <a:tc>
                  <a:txBody>
                    <a:bodyPr lIns="7200" rIns="7200"/>
                    <a:p>
                      <a:pPr>
                        <a:lnSpc>
                          <a:spcPct val="100000"/>
                        </a:lnSpc>
                      </a:pPr>
                      <a:r>
                        <a:rPr b="0" lang="en-US" sz="1600" spc="-1" strike="noStrike">
                          <a:solidFill>
                            <a:srgbClr val="241652"/>
                          </a:solidFill>
                          <a:latin typeface="Calibri"/>
                        </a:rPr>
                        <a:t>Section 9: Spare Parts, Supplies and Chemicals</a:t>
                      </a:r>
                      <a:endParaRPr b="0" lang="en-US" sz="1600" spc="-1" strike="noStrike">
                        <a:latin typeface="Arial"/>
                      </a:endParaRPr>
                    </a:p>
                  </a:txBody>
                  <a:tcPr marL="7200" marR="7200">
                    <a:lnL w="12240">
                      <a:solidFill>
                        <a:srgbClr val="ffffff"/>
                      </a:solidFill>
                    </a:lnL>
                    <a:lnR w="12240">
                      <a:solidFill>
                        <a:srgbClr val="ffffff"/>
                      </a:solidFill>
                    </a:lnR>
                    <a:lnT w="12240">
                      <a:solidFill>
                        <a:srgbClr val="ffffff"/>
                      </a:solidFill>
                    </a:lnT>
                    <a:lnB w="12240">
                      <a:solidFill>
                        <a:srgbClr val="ffffff"/>
                      </a:solidFill>
                    </a:lnB>
                    <a:solidFill>
                      <a:srgbClr val="f3f6f8"/>
                    </a:solidFill>
                  </a:tcPr>
                </a:tc>
              </a:tr>
            </a:tbl>
          </a:graphicData>
        </a:graphic>
      </p:graphicFrame>
    </p:spTree>
  </p:cSld>
  <p:timing>
    <p:tnLst>
      <p:par>
        <p:cTn id="360" dur="indefinite" restart="never" nodeType="tmRoot">
          <p:childTnLst>
            <p:seq>
              <p:cTn id="361" dur="indefinite" nodeType="mainSeq">
                <p:childTnLst>
                  <p:par>
                    <p:cTn id="362" fill="hold">
                      <p:stCondLst>
                        <p:cond delay="indefinite"/>
                      </p:stCondLst>
                      <p:childTnLst>
                        <p:par>
                          <p:cTn id="363" fill="hold">
                            <p:stCondLst>
                              <p:cond delay="0"/>
                            </p:stCondLst>
                            <p:childTnLst>
                              <p:par>
                                <p:cTn id="364" nodeType="clickEffect" fill="hold" presetClass="entr" presetID="1">
                                  <p:stCondLst>
                                    <p:cond delay="0"/>
                                  </p:stCondLst>
                                  <p:childTnLst>
                                    <p:set>
                                      <p:cBhvr>
                                        <p:cTn id="365" dur="1" fill="hold">
                                          <p:stCondLst>
                                            <p:cond delay="0"/>
                                          </p:stCondLst>
                                        </p:cTn>
                                        <p:tgtEl>
                                          <p:spTgt spid="604"/>
                                        </p:tgtEl>
                                        <p:attrNameLst>
                                          <p:attrName>style.visibility</p:attrName>
                                        </p:attrNameLst>
                                      </p:cBhvr>
                                      <p:to>
                                        <p:strVal val="visible"/>
                                      </p:to>
                                    </p:set>
                                  </p:childTnLst>
                                </p:cTn>
                              </p:par>
                            </p:childTnLst>
                          </p:cTn>
                        </p:par>
                      </p:childTnLst>
                    </p:cTn>
                  </p:par>
                  <p:par>
                    <p:cTn id="366" fill="hold">
                      <p:stCondLst>
                        <p:cond delay="indefinite"/>
                      </p:stCondLst>
                      <p:childTnLst>
                        <p:par>
                          <p:cTn id="367" fill="hold">
                            <p:stCondLst>
                              <p:cond delay="0"/>
                            </p:stCondLst>
                            <p:childTnLst>
                              <p:par>
                                <p:cTn id="368" nodeType="clickEffect" fill="hold" presetClass="entr" presetID="45">
                                  <p:stCondLst>
                                    <p:cond delay="0"/>
                                  </p:stCondLst>
                                  <p:childTnLst>
                                    <p:set>
                                      <p:cBhvr>
                                        <p:cTn id="369" dur="1" fill="hold">
                                          <p:stCondLst>
                                            <p:cond delay="0"/>
                                          </p:stCondLst>
                                        </p:cTn>
                                        <p:tgtEl>
                                          <p:spTgt spid="599"/>
                                        </p:tgtEl>
                                        <p:attrNameLst>
                                          <p:attrName>style.visibility</p:attrName>
                                        </p:attrNameLst>
                                      </p:cBhvr>
                                      <p:to>
                                        <p:strVal val="visible"/>
                                      </p:to>
                                    </p:set>
                                    <p:animEffect filter="fade" transition="in">
                                      <p:cBhvr additive="repl">
                                        <p:cTn id="370" dur="1000"/>
                                        <p:tgtEl>
                                          <p:spTgt spid="599"/>
                                        </p:tgtEl>
                                      </p:cBhvr>
                                    </p:animEffect>
                                    <p:anim calcmode="lin" valueType="str">
                                      <p:cBhvr additive="repl">
                                        <p:cTn id="371" dur="1000" fill="hold"/>
                                        <p:tgtEl>
                                          <p:spTgt spid="599"/>
                                        </p:tgtEl>
                                      </p:cBhvr>
                                      <p:tavLst>
                                        <p:tav tm="0">
                                          <p:val/>
                                        </p:tav>
                                        <p:tav tm="100000">
                                          <p:val/>
                                        </p:tav>
                                      </p:tavLst>
                                    </p:anim>
                                    <p:anim calcmode="lin" valueType="str">
                                      <p:cBhvr additive="repl">
                                        <p:cTn id="372" dur="1000" fill="hold"/>
                                        <p:tgtEl>
                                          <p:spTgt spid="599"/>
                                        </p:tgtEl>
                                      </p:cBhvr>
                                      <p:tavLst>
                                        <p:tav tm="0">
                                          <p:val>
                                            <p:strVal val="height"/>
                                          </p:val>
                                        </p:tav>
                                        <p:tav tm="100000">
                                          <p:val>
                                            <p:strVal val="height"/>
                                          </p:val>
                                        </p:tav>
                                      </p:tavLst>
                                    </p:anim>
                                  </p:childTnLst>
                                </p:cTn>
                              </p:par>
                              <p:par>
                                <p:cTn id="373" nodeType="withEffect" fill="hold" presetClass="entr" presetID="2" presetSubtype="2">
                                  <p:stCondLst>
                                    <p:cond delay="0"/>
                                  </p:stCondLst>
                                  <p:childTnLst>
                                    <p:set>
                                      <p:cBhvr>
                                        <p:cTn id="374" dur="1" fill="hold">
                                          <p:stCondLst>
                                            <p:cond delay="0"/>
                                          </p:stCondLst>
                                        </p:cTn>
                                        <p:tgtEl>
                                          <p:spTgt spid="605"/>
                                        </p:tgtEl>
                                        <p:attrNameLst>
                                          <p:attrName>style.visibility</p:attrName>
                                        </p:attrNameLst>
                                      </p:cBhvr>
                                      <p:to>
                                        <p:strVal val="visible"/>
                                      </p:to>
                                    </p:set>
                                    <p:anim calcmode="lin" valueType="num">
                                      <p:cBhvr additive="repl">
                                        <p:cTn id="375" dur="500" fill="hold"/>
                                        <p:tgtEl>
                                          <p:spTgt spid="605"/>
                                        </p:tgtEl>
                                        <p:attrNameLst>
                                          <p:attrName>ppt_x</p:attrName>
                                        </p:attrNameLst>
                                      </p:cBhvr>
                                      <p:tavLst>
                                        <p:tav tm="0">
                                          <p:val>
                                            <p:strVal val="1+#ppt_w/2"/>
                                          </p:val>
                                        </p:tav>
                                        <p:tav tm="100000">
                                          <p:val>
                                            <p:strVal val="#ppt_x"/>
                                          </p:val>
                                        </p:tav>
                                      </p:tavLst>
                                    </p:anim>
                                    <p:anim calcmode="lin" valueType="num">
                                      <p:cBhvr additive="repl">
                                        <p:cTn id="376" dur="500" fill="hold"/>
                                        <p:tgtEl>
                                          <p:spTgt spid="605"/>
                                        </p:tgtEl>
                                        <p:attrNameLst>
                                          <p:attrName>ppt_y</p:attrName>
                                        </p:attrNameLst>
                                      </p:cBhvr>
                                      <p:tavLst>
                                        <p:tav tm="0">
                                          <p:val>
                                            <p:strVal val="#ppt_y"/>
                                          </p:val>
                                        </p:tav>
                                        <p:tav tm="100000">
                                          <p:val>
                                            <p:strVal val="#ppt_y"/>
                                          </p:val>
                                        </p:tav>
                                      </p:tavLst>
                                    </p:anim>
                                  </p:childTnLst>
                                </p:cTn>
                              </p:par>
                            </p:childTnLst>
                          </p:cTn>
                        </p:par>
                      </p:childTnLst>
                    </p:cTn>
                  </p:par>
                  <p:par>
                    <p:cTn id="377" fill="hold">
                      <p:stCondLst>
                        <p:cond delay="indefinite"/>
                      </p:stCondLst>
                      <p:childTnLst>
                        <p:par>
                          <p:cTn id="378" fill="hold">
                            <p:stCondLst>
                              <p:cond delay="0"/>
                            </p:stCondLst>
                            <p:childTnLst>
                              <p:par>
                                <p:cTn id="379" nodeType="clickEffect" fill="hold" presetClass="entr" presetID="1">
                                  <p:stCondLst>
                                    <p:cond delay="0"/>
                                  </p:stCondLst>
                                  <p:childTnLst>
                                    <p:set>
                                      <p:cBhvr>
                                        <p:cTn id="380" dur="1" fill="hold">
                                          <p:stCondLst>
                                            <p:cond delay="0"/>
                                          </p:stCondLst>
                                        </p:cTn>
                                        <p:tgtEl>
                                          <p:spTgt spid="612"/>
                                        </p:tgtEl>
                                        <p:attrNameLst>
                                          <p:attrName>style.visibility</p:attrName>
                                        </p:attrNameLst>
                                      </p:cBhvr>
                                      <p:to>
                                        <p:strVal val="visible"/>
                                      </p:to>
                                    </p:set>
                                  </p:childTnLst>
                                </p:cTn>
                              </p:par>
                            </p:childTnLst>
                          </p:cTn>
                        </p:par>
                      </p:childTnLst>
                    </p:cTn>
                  </p:par>
                  <p:par>
                    <p:cTn id="381" fill="hold">
                      <p:stCondLst>
                        <p:cond delay="indefinite"/>
                      </p:stCondLst>
                      <p:childTnLst>
                        <p:par>
                          <p:cTn id="382" fill="hold">
                            <p:stCondLst>
                              <p:cond delay="0"/>
                            </p:stCondLst>
                            <p:childTnLst>
                              <p:par>
                                <p:cTn id="383" nodeType="clickEffect" fill="hold" presetClass="entr" presetID="45">
                                  <p:stCondLst>
                                    <p:cond delay="0"/>
                                  </p:stCondLst>
                                  <p:childTnLst>
                                    <p:set>
                                      <p:cBhvr>
                                        <p:cTn id="384" dur="1" fill="hold">
                                          <p:stCondLst>
                                            <p:cond delay="0"/>
                                          </p:stCondLst>
                                        </p:cTn>
                                        <p:tgtEl>
                                          <p:spTgt spid="600"/>
                                        </p:tgtEl>
                                        <p:attrNameLst>
                                          <p:attrName>style.visibility</p:attrName>
                                        </p:attrNameLst>
                                      </p:cBhvr>
                                      <p:to>
                                        <p:strVal val="visible"/>
                                      </p:to>
                                    </p:set>
                                    <p:animEffect filter="fade" transition="in">
                                      <p:cBhvr additive="repl">
                                        <p:cTn id="385" dur="1000"/>
                                        <p:tgtEl>
                                          <p:spTgt spid="600"/>
                                        </p:tgtEl>
                                      </p:cBhvr>
                                    </p:animEffect>
                                    <p:anim calcmode="lin" valueType="str">
                                      <p:cBhvr additive="repl">
                                        <p:cTn id="386" dur="1000" fill="hold"/>
                                        <p:tgtEl>
                                          <p:spTgt spid="600"/>
                                        </p:tgtEl>
                                      </p:cBhvr>
                                      <p:tavLst>
                                        <p:tav tm="0">
                                          <p:val/>
                                        </p:tav>
                                        <p:tav tm="100000">
                                          <p:val/>
                                        </p:tav>
                                      </p:tavLst>
                                    </p:anim>
                                    <p:anim calcmode="lin" valueType="str">
                                      <p:cBhvr additive="repl">
                                        <p:cTn id="387" dur="1000" fill="hold"/>
                                        <p:tgtEl>
                                          <p:spTgt spid="600"/>
                                        </p:tgtEl>
                                      </p:cBhvr>
                                      <p:tavLst>
                                        <p:tav tm="0">
                                          <p:val>
                                            <p:strVal val="height"/>
                                          </p:val>
                                        </p:tav>
                                        <p:tav tm="100000">
                                          <p:val>
                                            <p:strVal val="height"/>
                                          </p:val>
                                        </p:tav>
                                      </p:tavLst>
                                    </p:anim>
                                  </p:childTnLst>
                                </p:cTn>
                              </p:par>
                              <p:par>
                                <p:cTn id="388" nodeType="withEffect" fill="hold" presetClass="entr" presetID="2" presetSubtype="2">
                                  <p:stCondLst>
                                    <p:cond delay="0"/>
                                  </p:stCondLst>
                                  <p:childTnLst>
                                    <p:set>
                                      <p:cBhvr>
                                        <p:cTn id="389" dur="1" fill="hold">
                                          <p:stCondLst>
                                            <p:cond delay="0"/>
                                          </p:stCondLst>
                                        </p:cTn>
                                        <p:tgtEl>
                                          <p:spTgt spid="606"/>
                                        </p:tgtEl>
                                        <p:attrNameLst>
                                          <p:attrName>style.visibility</p:attrName>
                                        </p:attrNameLst>
                                      </p:cBhvr>
                                      <p:to>
                                        <p:strVal val="visible"/>
                                      </p:to>
                                    </p:set>
                                    <p:anim calcmode="lin" valueType="num">
                                      <p:cBhvr additive="repl">
                                        <p:cTn id="390" dur="500" fill="hold"/>
                                        <p:tgtEl>
                                          <p:spTgt spid="606"/>
                                        </p:tgtEl>
                                        <p:attrNameLst>
                                          <p:attrName>ppt_x</p:attrName>
                                        </p:attrNameLst>
                                      </p:cBhvr>
                                      <p:tavLst>
                                        <p:tav tm="0">
                                          <p:val>
                                            <p:strVal val="1+#ppt_w/2"/>
                                          </p:val>
                                        </p:tav>
                                        <p:tav tm="100000">
                                          <p:val>
                                            <p:strVal val="#ppt_x"/>
                                          </p:val>
                                        </p:tav>
                                      </p:tavLst>
                                    </p:anim>
                                    <p:anim calcmode="lin" valueType="num">
                                      <p:cBhvr additive="repl">
                                        <p:cTn id="391" dur="500" fill="hold"/>
                                        <p:tgtEl>
                                          <p:spTgt spid="606"/>
                                        </p:tgtEl>
                                        <p:attrNameLst>
                                          <p:attrName>ppt_y</p:attrName>
                                        </p:attrNameLst>
                                      </p:cBhvr>
                                      <p:tavLst>
                                        <p:tav tm="0">
                                          <p:val>
                                            <p:strVal val="#ppt_y"/>
                                          </p:val>
                                        </p:tav>
                                        <p:tav tm="100000">
                                          <p:val>
                                            <p:strVal val="#ppt_y"/>
                                          </p:val>
                                        </p:tav>
                                      </p:tavLst>
                                    </p:anim>
                                  </p:childTnLst>
                                </p:cTn>
                              </p:par>
                            </p:childTnLst>
                          </p:cTn>
                        </p:par>
                      </p:childTnLst>
                    </p:cTn>
                  </p:par>
                  <p:par>
                    <p:cTn id="392" fill="hold">
                      <p:stCondLst>
                        <p:cond delay="indefinite"/>
                      </p:stCondLst>
                      <p:childTnLst>
                        <p:par>
                          <p:cTn id="393" fill="hold">
                            <p:stCondLst>
                              <p:cond delay="0"/>
                            </p:stCondLst>
                            <p:childTnLst>
                              <p:par>
                                <p:cTn id="394" nodeType="clickEffect" fill="hold" presetClass="entr" presetID="1">
                                  <p:stCondLst>
                                    <p:cond delay="0"/>
                                  </p:stCondLst>
                                  <p:childTnLst>
                                    <p:set>
                                      <p:cBhvr>
                                        <p:cTn id="395" dur="1" fill="hold">
                                          <p:stCondLst>
                                            <p:cond delay="0"/>
                                          </p:stCondLst>
                                        </p:cTn>
                                        <p:tgtEl>
                                          <p:spTgt spid="607"/>
                                        </p:tgtEl>
                                        <p:attrNameLst>
                                          <p:attrName>style.visibility</p:attrName>
                                        </p:attrNameLst>
                                      </p:cBhvr>
                                      <p:to>
                                        <p:strVal val="visible"/>
                                      </p:to>
                                    </p:set>
                                  </p:childTnLst>
                                </p:cTn>
                              </p:par>
                            </p:childTnLst>
                          </p:cTn>
                        </p:par>
                      </p:childTnLst>
                    </p:cTn>
                  </p:par>
                  <p:par>
                    <p:cTn id="396" fill="hold">
                      <p:stCondLst>
                        <p:cond delay="indefinite"/>
                      </p:stCondLst>
                      <p:childTnLst>
                        <p:par>
                          <p:cTn id="397" fill="hold">
                            <p:stCondLst>
                              <p:cond delay="0"/>
                            </p:stCondLst>
                            <p:childTnLst>
                              <p:par>
                                <p:cTn id="398" nodeType="clickEffect" fill="hold" presetClass="entr" presetID="45">
                                  <p:stCondLst>
                                    <p:cond delay="0"/>
                                  </p:stCondLst>
                                  <p:childTnLst>
                                    <p:set>
                                      <p:cBhvr>
                                        <p:cTn id="399" dur="1" fill="hold">
                                          <p:stCondLst>
                                            <p:cond delay="0"/>
                                          </p:stCondLst>
                                        </p:cTn>
                                        <p:tgtEl>
                                          <p:spTgt spid="601"/>
                                        </p:tgtEl>
                                        <p:attrNameLst>
                                          <p:attrName>style.visibility</p:attrName>
                                        </p:attrNameLst>
                                      </p:cBhvr>
                                      <p:to>
                                        <p:strVal val="visible"/>
                                      </p:to>
                                    </p:set>
                                    <p:animEffect filter="fade" transition="in">
                                      <p:cBhvr additive="repl">
                                        <p:cTn id="400" dur="1000"/>
                                        <p:tgtEl>
                                          <p:spTgt spid="601"/>
                                        </p:tgtEl>
                                      </p:cBhvr>
                                    </p:animEffect>
                                    <p:anim calcmode="lin" valueType="str">
                                      <p:cBhvr additive="repl">
                                        <p:cTn id="401" dur="1000" fill="hold"/>
                                        <p:tgtEl>
                                          <p:spTgt spid="601"/>
                                        </p:tgtEl>
                                      </p:cBhvr>
                                      <p:tavLst>
                                        <p:tav tm="0">
                                          <p:val/>
                                        </p:tav>
                                        <p:tav tm="100000">
                                          <p:val/>
                                        </p:tav>
                                      </p:tavLst>
                                    </p:anim>
                                    <p:anim calcmode="lin" valueType="str">
                                      <p:cBhvr additive="repl">
                                        <p:cTn id="402" dur="1000" fill="hold"/>
                                        <p:tgtEl>
                                          <p:spTgt spid="601"/>
                                        </p:tgtEl>
                                      </p:cBhvr>
                                      <p:tavLst>
                                        <p:tav tm="0">
                                          <p:val>
                                            <p:strVal val="height"/>
                                          </p:val>
                                        </p:tav>
                                        <p:tav tm="100000">
                                          <p:val>
                                            <p:strVal val="height"/>
                                          </p:val>
                                        </p:tav>
                                      </p:tavLst>
                                    </p:anim>
                                  </p:childTnLst>
                                </p:cTn>
                              </p:par>
                              <p:par>
                                <p:cTn id="403" nodeType="withEffect" fill="hold" presetClass="entr" presetID="2" presetSubtype="2">
                                  <p:stCondLst>
                                    <p:cond delay="0"/>
                                  </p:stCondLst>
                                  <p:childTnLst>
                                    <p:set>
                                      <p:cBhvr>
                                        <p:cTn id="404" dur="1" fill="hold">
                                          <p:stCondLst>
                                            <p:cond delay="0"/>
                                          </p:stCondLst>
                                        </p:cTn>
                                        <p:tgtEl>
                                          <p:spTgt spid="608"/>
                                        </p:tgtEl>
                                        <p:attrNameLst>
                                          <p:attrName>style.visibility</p:attrName>
                                        </p:attrNameLst>
                                      </p:cBhvr>
                                      <p:to>
                                        <p:strVal val="visible"/>
                                      </p:to>
                                    </p:set>
                                    <p:anim calcmode="lin" valueType="num">
                                      <p:cBhvr additive="repl">
                                        <p:cTn id="405" dur="500" fill="hold"/>
                                        <p:tgtEl>
                                          <p:spTgt spid="608"/>
                                        </p:tgtEl>
                                        <p:attrNameLst>
                                          <p:attrName>ppt_x</p:attrName>
                                        </p:attrNameLst>
                                      </p:cBhvr>
                                      <p:tavLst>
                                        <p:tav tm="0">
                                          <p:val>
                                            <p:strVal val="1+#ppt_w/2"/>
                                          </p:val>
                                        </p:tav>
                                        <p:tav tm="100000">
                                          <p:val>
                                            <p:strVal val="#ppt_x"/>
                                          </p:val>
                                        </p:tav>
                                      </p:tavLst>
                                    </p:anim>
                                    <p:anim calcmode="lin" valueType="num">
                                      <p:cBhvr additive="repl">
                                        <p:cTn id="406" dur="500" fill="hold"/>
                                        <p:tgtEl>
                                          <p:spTgt spid="608"/>
                                        </p:tgtEl>
                                        <p:attrNameLst>
                                          <p:attrName>ppt_y</p:attrName>
                                        </p:attrNameLst>
                                      </p:cBhvr>
                                      <p:tavLst>
                                        <p:tav tm="0">
                                          <p:val>
                                            <p:strVal val="#ppt_y"/>
                                          </p:val>
                                        </p:tav>
                                        <p:tav tm="100000">
                                          <p:val>
                                            <p:strVal val="#ppt_y"/>
                                          </p:val>
                                        </p:tav>
                                      </p:tavLst>
                                    </p:anim>
                                  </p:childTnLst>
                                </p:cTn>
                              </p:par>
                            </p:childTnLst>
                          </p:cTn>
                        </p:par>
                      </p:childTnLst>
                    </p:cTn>
                  </p:par>
                  <p:par>
                    <p:cTn id="407" fill="hold">
                      <p:stCondLst>
                        <p:cond delay="indefinite"/>
                      </p:stCondLst>
                      <p:childTnLst>
                        <p:par>
                          <p:cTn id="408" fill="hold">
                            <p:stCondLst>
                              <p:cond delay="0"/>
                            </p:stCondLst>
                            <p:childTnLst>
                              <p:par>
                                <p:cTn id="409" nodeType="clickEffect" fill="hold" presetClass="entr" presetID="45">
                                  <p:stCondLst>
                                    <p:cond delay="0"/>
                                  </p:stCondLst>
                                  <p:childTnLst>
                                    <p:set>
                                      <p:cBhvr>
                                        <p:cTn id="410" dur="1" fill="hold">
                                          <p:stCondLst>
                                            <p:cond delay="0"/>
                                          </p:stCondLst>
                                        </p:cTn>
                                        <p:tgtEl>
                                          <p:spTgt spid="602"/>
                                        </p:tgtEl>
                                        <p:attrNameLst>
                                          <p:attrName>style.visibility</p:attrName>
                                        </p:attrNameLst>
                                      </p:cBhvr>
                                      <p:to>
                                        <p:strVal val="visible"/>
                                      </p:to>
                                    </p:set>
                                    <p:animEffect filter="fade" transition="in">
                                      <p:cBhvr additive="repl">
                                        <p:cTn id="411" dur="1000"/>
                                        <p:tgtEl>
                                          <p:spTgt spid="602"/>
                                        </p:tgtEl>
                                      </p:cBhvr>
                                    </p:animEffect>
                                    <p:anim calcmode="lin" valueType="str">
                                      <p:cBhvr additive="repl">
                                        <p:cTn id="412" dur="1000" fill="hold"/>
                                        <p:tgtEl>
                                          <p:spTgt spid="602"/>
                                        </p:tgtEl>
                                      </p:cBhvr>
                                      <p:tavLst>
                                        <p:tav tm="0">
                                          <p:val/>
                                        </p:tav>
                                        <p:tav tm="100000">
                                          <p:val/>
                                        </p:tav>
                                      </p:tavLst>
                                    </p:anim>
                                    <p:anim calcmode="lin" valueType="str">
                                      <p:cBhvr additive="repl">
                                        <p:cTn id="413" dur="1000" fill="hold"/>
                                        <p:tgtEl>
                                          <p:spTgt spid="602"/>
                                        </p:tgtEl>
                                      </p:cBhvr>
                                      <p:tavLst>
                                        <p:tav tm="0">
                                          <p:val>
                                            <p:strVal val="height"/>
                                          </p:val>
                                        </p:tav>
                                        <p:tav tm="100000">
                                          <p:val>
                                            <p:strVal val="height"/>
                                          </p:val>
                                        </p:tav>
                                      </p:tavLst>
                                    </p:anim>
                                  </p:childTnLst>
                                </p:cTn>
                              </p:par>
                              <p:par>
                                <p:cTn id="414" nodeType="withEffect" fill="hold" presetClass="entr" presetID="2" presetSubtype="4">
                                  <p:stCondLst>
                                    <p:cond delay="0"/>
                                  </p:stCondLst>
                                  <p:childTnLst>
                                    <p:set>
                                      <p:cBhvr>
                                        <p:cTn id="415" dur="1" fill="hold">
                                          <p:stCondLst>
                                            <p:cond delay="0"/>
                                          </p:stCondLst>
                                        </p:cTn>
                                        <p:tgtEl>
                                          <p:spTgt spid="609"/>
                                        </p:tgtEl>
                                        <p:attrNameLst>
                                          <p:attrName>style.visibility</p:attrName>
                                        </p:attrNameLst>
                                      </p:cBhvr>
                                      <p:to>
                                        <p:strVal val="visible"/>
                                      </p:to>
                                    </p:set>
                                    <p:anim calcmode="lin" valueType="num">
                                      <p:cBhvr additive="repl">
                                        <p:cTn id="416" dur="500" fill="hold"/>
                                        <p:tgtEl>
                                          <p:spTgt spid="609"/>
                                        </p:tgtEl>
                                        <p:attrNameLst>
                                          <p:attrName>ppt_x</p:attrName>
                                        </p:attrNameLst>
                                      </p:cBhvr>
                                      <p:tavLst>
                                        <p:tav tm="0">
                                          <p:val>
                                            <p:strVal val="#ppt_x"/>
                                          </p:val>
                                        </p:tav>
                                        <p:tav tm="100000">
                                          <p:val>
                                            <p:strVal val="#ppt_x"/>
                                          </p:val>
                                        </p:tav>
                                      </p:tavLst>
                                    </p:anim>
                                    <p:anim calcmode="lin" valueType="num">
                                      <p:cBhvr additive="repl">
                                        <p:cTn id="417" dur="500" fill="hold"/>
                                        <p:tgtEl>
                                          <p:spTgt spid="609"/>
                                        </p:tgtEl>
                                        <p:attrNameLst>
                                          <p:attrName>ppt_y</p:attrName>
                                        </p:attrNameLst>
                                      </p:cBhvr>
                                      <p:tavLst>
                                        <p:tav tm="0">
                                          <p:val>
                                            <p:strVal val="1+#ppt_h/2"/>
                                          </p:val>
                                        </p:tav>
                                        <p:tav tm="100000">
                                          <p:val>
                                            <p:strVal val="#ppt_y"/>
                                          </p:val>
                                        </p:tav>
                                      </p:tavLst>
                                    </p:anim>
                                  </p:childTnLst>
                                </p:cTn>
                              </p:par>
                            </p:childTnLst>
                          </p:cTn>
                        </p:par>
                      </p:childTnLst>
                    </p:cTn>
                  </p:par>
                  <p:par>
                    <p:cTn id="418" fill="hold">
                      <p:stCondLst>
                        <p:cond delay="indefinite"/>
                      </p:stCondLst>
                      <p:childTnLst>
                        <p:par>
                          <p:cTn id="419" fill="hold">
                            <p:stCondLst>
                              <p:cond delay="0"/>
                            </p:stCondLst>
                            <p:childTnLst>
                              <p:par>
                                <p:cTn id="420" nodeType="clickEffect" fill="hold" presetClass="entr" presetID="1">
                                  <p:stCondLst>
                                    <p:cond delay="0"/>
                                  </p:stCondLst>
                                  <p:childTnLst>
                                    <p:set>
                                      <p:cBhvr>
                                        <p:cTn id="421" dur="1" fill="hold">
                                          <p:stCondLst>
                                            <p:cond delay="0"/>
                                          </p:stCondLst>
                                        </p:cTn>
                                        <p:tgtEl>
                                          <p:spTgt spid="610"/>
                                        </p:tgtEl>
                                        <p:attrNameLst>
                                          <p:attrName>style.visibility</p:attrName>
                                        </p:attrNameLst>
                                      </p:cBhvr>
                                      <p:to>
                                        <p:strVal val="visible"/>
                                      </p:to>
                                    </p:set>
                                  </p:childTnLst>
                                </p:cTn>
                              </p:par>
                              <p:par>
                                <p:cTn id="422" nodeType="withEffect" fill="hold" presetClass="entr" presetID="1">
                                  <p:stCondLst>
                                    <p:cond delay="0"/>
                                  </p:stCondLst>
                                  <p:childTnLst>
                                    <p:set>
                                      <p:cBhvr>
                                        <p:cTn id="423"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CustomShape 1"/>
          <p:cNvSpPr/>
          <p:nvPr/>
        </p:nvSpPr>
        <p:spPr>
          <a:xfrm>
            <a:off x="457200" y="53352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Useful links</a:t>
            </a:r>
            <a:endParaRPr b="0" lang="en-US" sz="4400" spc="-1" strike="noStrike">
              <a:latin typeface="Arial"/>
            </a:endParaRPr>
          </a:p>
        </p:txBody>
      </p:sp>
      <p:sp>
        <p:nvSpPr>
          <p:cNvPr id="615"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Drinking Water Watch</a:t>
            </a:r>
            <a:endParaRPr b="0" lang="en-US" sz="3200" spc="-1" strike="noStrike">
              <a:latin typeface="Arial"/>
            </a:endParaRPr>
          </a:p>
          <a:p>
            <a:pPr>
              <a:lnSpc>
                <a:spcPct val="100000"/>
              </a:lnSpc>
            </a:pPr>
            <a:r>
              <a:rPr b="0" lang="en-US" sz="3200" spc="-1" strike="noStrike" u="sng">
                <a:solidFill>
                  <a:srgbClr val="0000ff"/>
                </a:solidFill>
                <a:uFillTx/>
                <a:latin typeface="Calibri"/>
                <a:ea typeface="DejaVu Sans"/>
                <a:hlinkClick r:id="rId1"/>
              </a:rPr>
              <a:t>https://dww.water.net.env.nm.gov/NMDWW/ </a:t>
            </a:r>
            <a:endParaRPr b="0" lang="en-US" sz="3200" spc="-1" strike="noStrike">
              <a:latin typeface="Arial"/>
            </a:endParaRPr>
          </a:p>
          <a:p>
            <a:pPr marL="343080" indent="-342360">
              <a:lnSpc>
                <a:spcPct val="100000"/>
              </a:lnSpc>
              <a:spcBef>
                <a:spcPts val="2401"/>
              </a:spcBef>
              <a:buClr>
                <a:srgbClr val="241647"/>
              </a:buClr>
              <a:buFont typeface="Arial"/>
              <a:buChar char="•"/>
            </a:pPr>
            <a:r>
              <a:rPr b="0" lang="en-US" sz="3200" spc="-1" strike="noStrike">
                <a:solidFill>
                  <a:srgbClr val="241647"/>
                </a:solidFill>
                <a:latin typeface="Calibri"/>
                <a:ea typeface="DejaVu Sans"/>
              </a:rPr>
              <a:t>SEP Database</a:t>
            </a:r>
            <a:endParaRPr b="0" lang="en-US" sz="3200" spc="-1" strike="noStrike">
              <a:latin typeface="Arial"/>
            </a:endParaRPr>
          </a:p>
          <a:p>
            <a:pPr>
              <a:lnSpc>
                <a:spcPct val="100000"/>
              </a:lnSpc>
            </a:pPr>
            <a:r>
              <a:rPr b="0" lang="en-US" sz="3200" spc="-1" strike="noStrike" u="sng">
                <a:solidFill>
                  <a:srgbClr val="0000ff"/>
                </a:solidFill>
                <a:uFillTx/>
                <a:latin typeface="Calibri"/>
                <a:ea typeface="DejaVu Sans"/>
                <a:hlinkClick r:id="rId2"/>
              </a:rPr>
              <a:t>https://sep.net.env.nm.gov/sep/login-form</a:t>
            </a:r>
            <a:r>
              <a:rPr b="0" lang="en-US" sz="3200" spc="-1" strike="noStrike">
                <a:solidFill>
                  <a:srgbClr val="241647"/>
                </a:solidFill>
                <a:latin typeface="Calibri"/>
                <a:ea typeface="DejaVu Sans"/>
              </a:rPr>
              <a:t> </a:t>
            </a:r>
            <a:endParaRPr b="0" lang="en-US" sz="3200" spc="-1" strike="noStrike">
              <a:latin typeface="Arial"/>
            </a:endParaRPr>
          </a:p>
          <a:p>
            <a:pPr>
              <a:lnSpc>
                <a:spcPct val="100000"/>
              </a:lnSpc>
              <a:spcBef>
                <a:spcPts val="641"/>
              </a:spcBef>
            </a:pP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New Mexico Office of the State Engineer</a:t>
            </a:r>
            <a:endParaRPr b="0" lang="en-US" sz="3200" spc="-1" strike="noStrike">
              <a:latin typeface="Arial"/>
            </a:endParaRPr>
          </a:p>
          <a:p>
            <a:pPr>
              <a:lnSpc>
                <a:spcPct val="100000"/>
              </a:lnSpc>
            </a:pPr>
            <a:r>
              <a:rPr b="0" lang="en-US" sz="3200" spc="-1" strike="noStrike" u="sng">
                <a:solidFill>
                  <a:srgbClr val="0000ff"/>
                </a:solidFill>
                <a:uFillTx/>
                <a:latin typeface="Calibri"/>
                <a:ea typeface="DejaVu Sans"/>
                <a:hlinkClick r:id="rId3"/>
              </a:rPr>
              <a:t>www.ose.state.nm.us</a:t>
            </a:r>
            <a:endParaRPr b="0" lang="en-US" sz="3200" spc="-1" strike="noStrike">
              <a:latin typeface="Arial"/>
            </a:endParaRPr>
          </a:p>
        </p:txBody>
      </p:sp>
    </p:spTree>
  </p:cSld>
  <p:timing>
    <p:tnLst>
      <p:par>
        <p:cTn id="424" dur="indefinite" restart="never" nodeType="tmRoot">
          <p:childTnLst>
            <p:seq>
              <p:cTn id="425" nodeType="mainSeq"/>
              <p:prevCondLst>
                <p:cond delay="0" evt="onPrev">
                  <p:tgtEl>
                    <p:sldTgt/>
                  </p:tgtEl>
                </p:cond>
              </p:prevCondLst>
              <p:nextCondLst>
                <p:cond delay="0" evt="onNext">
                  <p:tgtEl>
                    <p:sldTgt/>
                  </p:tgtEl>
                </p:cond>
              </p:nextCondLst>
            </p:seq>
          </p:childTnLst>
        </p:cTn>
      </p:par>
    </p:tnLst>
  </p:timing>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CustomShape 1"/>
          <p:cNvSpPr/>
          <p:nvPr/>
        </p:nvSpPr>
        <p:spPr>
          <a:xfrm>
            <a:off x="457200" y="3002040"/>
            <a:ext cx="8228880" cy="883440"/>
          </a:xfrm>
          <a:prstGeom prst="rect">
            <a:avLst/>
          </a:prstGeom>
          <a:noFill/>
          <a:ln>
            <a:noFill/>
          </a:ln>
        </p:spPr>
        <p:style>
          <a:lnRef idx="0"/>
          <a:fillRef idx="0"/>
          <a:effectRef idx="0"/>
          <a:fontRef idx="minor"/>
        </p:style>
        <p:txBody>
          <a:bodyPr lIns="90000" rIns="90000" tIns="45000" bIns="45000" anchor="ctr"/>
          <a:p>
            <a:pPr algn="ctr">
              <a:lnSpc>
                <a:spcPct val="100000"/>
              </a:lnSpc>
            </a:pPr>
            <a:r>
              <a:rPr b="0" lang="en-US" sz="4400" spc="-1" strike="noStrike">
                <a:solidFill>
                  <a:srgbClr val="241647"/>
                </a:solidFill>
                <a:latin typeface="Calibri"/>
                <a:ea typeface="DejaVu Sans"/>
              </a:rPr>
              <a:t>Distribution System Sampling Plan</a:t>
            </a:r>
            <a:endParaRPr b="0" lang="en-US" sz="4400" spc="-1" strike="noStrike">
              <a:latin typeface="Arial"/>
            </a:endParaRPr>
          </a:p>
        </p:txBody>
      </p:sp>
    </p:spTree>
  </p:cSld>
  <p:timing>
    <p:tnLst>
      <p:par>
        <p:cTn id="426" dur="indefinite" restart="never" nodeType="tmRoot">
          <p:childTnLst>
            <p:seq>
              <p:cTn id="427"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Other Resources</a:t>
            </a:r>
            <a:r>
              <a:rPr b="0" lang="en-US" sz="4400" spc="-1" strike="noStrike">
                <a:solidFill>
                  <a:srgbClr val="241647"/>
                </a:solidFill>
                <a:latin typeface="Calibri"/>
                <a:ea typeface="DejaVu Sans"/>
              </a:rPr>
              <a:t>	</a:t>
            </a:r>
            <a:endParaRPr b="0" lang="en-US" sz="4400" spc="-1" strike="noStrike">
              <a:latin typeface="Arial"/>
            </a:endParaRPr>
          </a:p>
        </p:txBody>
      </p:sp>
      <p:sp>
        <p:nvSpPr>
          <p:cNvPr id="363" name="CustomShape 2"/>
          <p:cNvSpPr/>
          <p:nvPr/>
        </p:nvSpPr>
        <p:spPr>
          <a:xfrm>
            <a:off x="0" y="1501560"/>
            <a:ext cx="9143640" cy="457164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2700" spc="-1" strike="noStrike">
                <a:solidFill>
                  <a:srgbClr val="241647"/>
                </a:solidFill>
                <a:latin typeface="Calibri"/>
                <a:ea typeface="DejaVu Sans"/>
              </a:rPr>
              <a:t>Drinking Water Watch;</a:t>
            </a:r>
            <a:endParaRPr b="0" lang="en-US" sz="2700" spc="-1" strike="noStrike">
              <a:latin typeface="Arial"/>
            </a:endParaRPr>
          </a:p>
          <a:p>
            <a:pPr marL="343080" indent="-342360">
              <a:lnSpc>
                <a:spcPct val="100000"/>
              </a:lnSpc>
              <a:spcBef>
                <a:spcPts val="641"/>
              </a:spcBef>
              <a:buClr>
                <a:srgbClr val="241647"/>
              </a:buClr>
              <a:buFont typeface="Arial"/>
              <a:buChar char="•"/>
            </a:pPr>
            <a:r>
              <a:rPr b="0" lang="en-US" sz="2700" spc="-1" strike="noStrike" u="sng">
                <a:solidFill>
                  <a:srgbClr val="241652"/>
                </a:solidFill>
                <a:uFillTx/>
                <a:latin typeface="Calibri"/>
                <a:ea typeface="DejaVu Sans"/>
                <a:hlinkClick r:id="rId1"/>
              </a:rPr>
              <a:t>https</a:t>
            </a:r>
            <a:r>
              <a:rPr b="0" lang="en-US" sz="2700" spc="-1" strike="noStrike" u="sng">
                <a:solidFill>
                  <a:srgbClr val="241652"/>
                </a:solidFill>
                <a:uFillTx/>
                <a:latin typeface="Calibri"/>
                <a:ea typeface="DejaVu Sans"/>
                <a:hlinkClick r:id="rId2"/>
              </a:rPr>
              <a:t>://dww.water.net.env.nm.gov/NMDWW/ </a:t>
            </a:r>
            <a:endParaRPr b="0" lang="en-US" sz="2700" spc="-1" strike="noStrike">
              <a:latin typeface="Arial"/>
            </a:endParaRPr>
          </a:p>
          <a:p>
            <a:pPr marL="343080" indent="-342360">
              <a:lnSpc>
                <a:spcPct val="100000"/>
              </a:lnSpc>
              <a:spcBef>
                <a:spcPts val="641"/>
              </a:spcBef>
              <a:buClr>
                <a:srgbClr val="241647"/>
              </a:buClr>
              <a:buFont typeface="Arial"/>
              <a:buChar char="•"/>
            </a:pPr>
            <a:endParaRPr b="0" lang="en-US" sz="2700" spc="-1" strike="noStrike">
              <a:latin typeface="Arial"/>
            </a:endParaRPr>
          </a:p>
          <a:p>
            <a:pPr marL="343080" indent="-342360">
              <a:lnSpc>
                <a:spcPct val="100000"/>
              </a:lnSpc>
              <a:spcBef>
                <a:spcPts val="641"/>
              </a:spcBef>
              <a:buClr>
                <a:srgbClr val="241647"/>
              </a:buClr>
              <a:buFont typeface="Arial"/>
              <a:buChar char="•"/>
            </a:pPr>
            <a:r>
              <a:rPr b="0" lang="en-US" sz="2700" spc="-1" strike="noStrike">
                <a:solidFill>
                  <a:srgbClr val="241652"/>
                </a:solidFill>
                <a:latin typeface="Calibri"/>
                <a:ea typeface="DejaVu Sans"/>
              </a:rPr>
              <a:t>Tools &amp; Resources Emergency Response &amp; Security category; </a:t>
            </a:r>
            <a:r>
              <a:rPr b="0" lang="en-US" sz="2700" spc="-1" strike="noStrike" u="sng">
                <a:solidFill>
                  <a:srgbClr val="241652"/>
                </a:solidFill>
                <a:uFillTx/>
                <a:latin typeface="Calibri"/>
                <a:ea typeface="DejaVu Sans"/>
                <a:hlinkClick r:id="rId3"/>
              </a:rPr>
              <a:t>https://www.env.nm.gov/drinking_water/resources</a:t>
            </a:r>
            <a:r>
              <a:rPr b="0" lang="en-US" sz="2700" spc="-1" strike="noStrike" u="sng">
                <a:solidFill>
                  <a:srgbClr val="241652"/>
                </a:solidFill>
                <a:uFillTx/>
                <a:latin typeface="Calibri"/>
                <a:ea typeface="DejaVu Sans"/>
                <a:hlinkClick r:id="rId4"/>
              </a:rPr>
              <a:t>/</a:t>
            </a:r>
            <a:endParaRPr b="0" lang="en-US" sz="2700" spc="-1" strike="noStrike">
              <a:latin typeface="Arial"/>
            </a:endParaRPr>
          </a:p>
          <a:p>
            <a:pPr marL="343080" indent="-342360">
              <a:lnSpc>
                <a:spcPct val="100000"/>
              </a:lnSpc>
              <a:spcBef>
                <a:spcPts val="641"/>
              </a:spcBef>
              <a:buClr>
                <a:srgbClr val="241647"/>
              </a:buClr>
              <a:buFont typeface="Arial"/>
              <a:buChar char="•"/>
            </a:pPr>
            <a:endParaRPr b="0" lang="en-US" sz="2700" spc="-1" strike="noStrike">
              <a:latin typeface="Arial"/>
            </a:endParaRPr>
          </a:p>
          <a:p>
            <a:pPr marL="343080" indent="-342360">
              <a:lnSpc>
                <a:spcPct val="100000"/>
              </a:lnSpc>
              <a:spcBef>
                <a:spcPts val="641"/>
              </a:spcBef>
              <a:buClr>
                <a:srgbClr val="241647"/>
              </a:buClr>
              <a:buFont typeface="Arial"/>
              <a:buChar char="•"/>
            </a:pPr>
            <a:r>
              <a:rPr b="0" lang="en-US" sz="2700" spc="-1" strike="noStrike">
                <a:solidFill>
                  <a:srgbClr val="241647"/>
                </a:solidFill>
                <a:latin typeface="Calibri"/>
                <a:ea typeface="DejaVu Sans"/>
              </a:rPr>
              <a:t>EPA Water Utilities Response On-the-Go;</a:t>
            </a:r>
            <a:endParaRPr b="0" lang="en-US" sz="2700" spc="-1" strike="noStrike">
              <a:latin typeface="Arial"/>
            </a:endParaRPr>
          </a:p>
          <a:p>
            <a:pPr>
              <a:lnSpc>
                <a:spcPct val="100000"/>
              </a:lnSpc>
            </a:pPr>
            <a:r>
              <a:rPr b="0" lang="en-US" sz="2700" spc="-1" strike="noStrike">
                <a:solidFill>
                  <a:srgbClr val="241647"/>
                </a:solidFill>
                <a:latin typeface="Calibri"/>
                <a:ea typeface="DejaVu Sans"/>
              </a:rPr>
              <a:t>	</a:t>
            </a:r>
            <a:r>
              <a:rPr b="0" lang="en-US" sz="2700" spc="-1" strike="noStrike">
                <a:solidFill>
                  <a:srgbClr val="241647"/>
                </a:solidFill>
                <a:latin typeface="Calibri"/>
                <a:ea typeface="DejaVu Sans"/>
                <a:hlinkClick r:id="rId5"/>
              </a:rPr>
              <a:t>https://www.epa.gov/waterutilityresponse/water-utility-</a:t>
            </a:r>
            <a:r>
              <a:rPr b="0" lang="en-US" sz="2700" spc="-1" strike="noStrike">
                <a:solidFill>
                  <a:srgbClr val="241647"/>
                </a:solidFill>
                <a:latin typeface="Calibri"/>
                <a:ea typeface="DejaVu Sans"/>
              </a:rPr>
              <a:t>	</a:t>
            </a:r>
            <a:r>
              <a:rPr b="0" lang="en-US" sz="2700" spc="-1" strike="noStrike">
                <a:solidFill>
                  <a:srgbClr val="241647"/>
                </a:solidFill>
                <a:latin typeface="Calibri"/>
                <a:ea typeface="DejaVu Sans"/>
              </a:rPr>
              <a:t>	</a:t>
            </a:r>
            <a:r>
              <a:rPr b="0" lang="en-US" sz="2700" spc="-1" strike="noStrike">
                <a:solidFill>
                  <a:srgbClr val="241647"/>
                </a:solidFill>
                <a:latin typeface="Calibri"/>
                <a:ea typeface="DejaVu Sans"/>
              </a:rPr>
              <a:t>response-go-mobile-application-and-website</a:t>
            </a:r>
            <a:endParaRPr b="0" lang="en-US" sz="2700" spc="-1" strike="noStrike">
              <a:latin typeface="Arial"/>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Template</a:t>
            </a:r>
            <a:endParaRPr b="0" lang="en-US" sz="4400" spc="-1" strike="noStrike">
              <a:latin typeface="Arial"/>
            </a:endParaRPr>
          </a:p>
        </p:txBody>
      </p:sp>
      <p:sp>
        <p:nvSpPr>
          <p:cNvPr id="618"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NMED Drinking Water Bureau</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Applications and Forms</a:t>
            </a:r>
            <a:endParaRPr b="0" lang="en-US" sz="2800" spc="-1" strike="noStrike">
              <a:latin typeface="Arial"/>
            </a:endParaRPr>
          </a:p>
          <a:p>
            <a:pPr lvl="3" marL="1600200" indent="-227880">
              <a:lnSpc>
                <a:spcPct val="100000"/>
              </a:lnSpc>
              <a:spcBef>
                <a:spcPts val="400"/>
              </a:spcBef>
              <a:buClr>
                <a:srgbClr val="241647"/>
              </a:buClr>
              <a:buFont typeface="Arial"/>
              <a:buChar char="–"/>
            </a:pPr>
            <a:r>
              <a:rPr b="0" lang="en-US" sz="2000" spc="-1" strike="noStrike">
                <a:solidFill>
                  <a:srgbClr val="241647"/>
                </a:solidFill>
                <a:latin typeface="Calibri"/>
                <a:ea typeface="DejaVu Sans"/>
              </a:rPr>
              <a:t>Distribution System Sampling Plan</a:t>
            </a:r>
            <a:endParaRPr b="0" lang="en-US" sz="2000" spc="-1" strike="noStrike">
              <a:latin typeface="Arial"/>
            </a:endParaRPr>
          </a:p>
          <a:p>
            <a:pPr>
              <a:lnSpc>
                <a:spcPct val="100000"/>
              </a:lnSpc>
              <a:spcBef>
                <a:spcPts val="641"/>
              </a:spcBef>
            </a:pPr>
            <a:r>
              <a:rPr b="0" lang="en-US" sz="3700" spc="-1" strike="noStrike" u="sng">
                <a:solidFill>
                  <a:srgbClr val="241652"/>
                </a:solidFill>
                <a:uFillTx/>
                <a:latin typeface="Calibri"/>
                <a:ea typeface="DejaVu Sans"/>
              </a:rPr>
              <a:t>https://www.env.nm.gov/drinking_water/applications-and-forms/</a:t>
            </a:r>
            <a:endParaRPr b="0" lang="en-US" sz="3700" spc="-1" strike="noStrike">
              <a:latin typeface="Arial"/>
            </a:endParaRPr>
          </a:p>
          <a:p>
            <a:pPr>
              <a:lnSpc>
                <a:spcPct val="100000"/>
              </a:lnSpc>
              <a:spcBef>
                <a:spcPts val="641"/>
              </a:spcBef>
            </a:pPr>
            <a:endParaRPr b="0" lang="en-US" sz="3700" spc="-1" strike="noStrike">
              <a:latin typeface="Arial"/>
            </a:endParaRPr>
          </a:p>
        </p:txBody>
      </p:sp>
    </p:spTree>
  </p:cSld>
  <p:timing>
    <p:tnLst>
      <p:par>
        <p:cTn id="428" dur="indefinite" restart="never" nodeType="tmRoot">
          <p:childTnLst>
            <p:seq>
              <p:cTn id="429" nodeType="mainSeq"/>
              <p:prevCondLst>
                <p:cond delay="0" evt="onPrev">
                  <p:tgtEl>
                    <p:sldTgt/>
                  </p:tgtEl>
                </p:cond>
              </p:prevCondLst>
              <p:nextCondLst>
                <p:cond delay="0" evt="onNext">
                  <p:tgtEl>
                    <p:sldTgt/>
                  </p:tgtEl>
                </p:cond>
              </p:nextCondLst>
            </p:seq>
          </p:childTnLst>
        </p:cTn>
      </p:par>
    </p:tnLst>
  </p:timing>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Picture 2" descr=""/>
          <p:cNvPicPr/>
          <p:nvPr/>
        </p:nvPicPr>
        <p:blipFill>
          <a:blip r:embed="rId1"/>
          <a:stretch/>
        </p:blipFill>
        <p:spPr>
          <a:xfrm>
            <a:off x="509760" y="152280"/>
            <a:ext cx="8087040" cy="6171840"/>
          </a:xfrm>
          <a:prstGeom prst="rect">
            <a:avLst/>
          </a:prstGeom>
          <a:ln>
            <a:noFill/>
          </a:ln>
        </p:spPr>
      </p:pic>
      <p:sp>
        <p:nvSpPr>
          <p:cNvPr id="620" name="CustomShape 1"/>
          <p:cNvSpPr/>
          <p:nvPr/>
        </p:nvSpPr>
        <p:spPr>
          <a:xfrm>
            <a:off x="2269800" y="5943600"/>
            <a:ext cx="1142640" cy="45360"/>
          </a:xfrm>
          <a:prstGeom prst="rightArrow">
            <a:avLst>
              <a:gd name="adj1" fmla="val 50000"/>
              <a:gd name="adj2" fmla="val 50000"/>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sp>
    </p:spTree>
  </p:cSld>
  <p:timing>
    <p:tnLst>
      <p:par>
        <p:cTn id="430" dur="indefinite" restart="never" nodeType="tmRoot">
          <p:childTnLst>
            <p:seq>
              <p:cTn id="431" nodeType="mainSeq"/>
              <p:prevCondLst>
                <p:cond delay="0" evt="onPrev">
                  <p:tgtEl>
                    <p:sldTgt/>
                  </p:tgtEl>
                </p:cond>
              </p:prevCondLst>
              <p:nextCondLst>
                <p:cond delay="0" evt="onNext">
                  <p:tgtEl>
                    <p:sldTgt/>
                  </p:tgtEl>
                </p:cond>
              </p:nextCondLst>
            </p:seq>
          </p:childTnLst>
        </p:cTn>
      </p:par>
    </p:tnLst>
  </p:timing>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CustomShape 1"/>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Required by DWB</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Has to be approved by DWB</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Uses an NMED Template</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Has to be specific!</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An appendix to OMP</a:t>
            </a:r>
            <a:endParaRPr b="0" lang="en-US" sz="3200" spc="-1" strike="noStrike">
              <a:latin typeface="Arial"/>
            </a:endParaRPr>
          </a:p>
        </p:txBody>
      </p:sp>
      <p:sp>
        <p:nvSpPr>
          <p:cNvPr id="622" name="CustomShape 2"/>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Distribution System Sampling Plan</a:t>
            </a:r>
            <a:endParaRPr b="0" lang="en-US" sz="4400" spc="-1" strike="noStrike">
              <a:latin typeface="Arial"/>
            </a:endParaRPr>
          </a:p>
        </p:txBody>
      </p:sp>
    </p:spTree>
  </p:cSld>
  <p:timing>
    <p:tnLst>
      <p:par>
        <p:cTn id="432" dur="indefinite" restart="never" nodeType="tmRoot">
          <p:childTnLst>
            <p:seq>
              <p:cTn id="433" nodeType="mainSeq"/>
              <p:prevCondLst>
                <p:cond delay="0" evt="onPrev">
                  <p:tgtEl>
                    <p:sldTgt/>
                  </p:tgtEl>
                </p:cond>
              </p:prevCondLst>
              <p:nextCondLst>
                <p:cond delay="0" evt="onNext">
                  <p:tgtEl>
                    <p:sldTgt/>
                  </p:tgtEl>
                </p:cond>
              </p:nextCondLst>
            </p:seq>
          </p:childTnLst>
        </p:cTn>
      </p:par>
    </p:tnLst>
  </p:timing>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DSSP Outline</a:t>
            </a:r>
            <a:endParaRPr b="0" lang="en-US" sz="4400" spc="-1" strike="noStrike">
              <a:latin typeface="Arial"/>
            </a:endParaRPr>
          </a:p>
        </p:txBody>
      </p:sp>
      <p:sp>
        <p:nvSpPr>
          <p:cNvPr id="62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Written description of your system</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MAPS!</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general layout</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system components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sampling sites</a:t>
            </a:r>
            <a:endParaRPr b="0" lang="en-US" sz="28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Written description of each sampling site</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Where to take the sample?</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Review and approval by DWB</a:t>
            </a:r>
            <a:endParaRPr b="0" lang="en-US" sz="3200" spc="-1" strike="noStrike">
              <a:latin typeface="Arial"/>
            </a:endParaRPr>
          </a:p>
        </p:txBody>
      </p:sp>
    </p:spTree>
  </p:cSld>
  <p:timing>
    <p:tnLst>
      <p:par>
        <p:cTn id="434" dur="indefinite" restart="never" nodeType="tmRoot">
          <p:childTnLst>
            <p:seq>
              <p:cTn id="435" nodeType="mainSeq"/>
              <p:prevCondLst>
                <p:cond delay="0" evt="onPrev">
                  <p:tgtEl>
                    <p:sldTgt/>
                  </p:tgtEl>
                </p:cond>
              </p:prevCondLst>
              <p:nextCondLst>
                <p:cond delay="0" evt="onNext">
                  <p:tgtEl>
                    <p:sldTgt/>
                  </p:tgtEl>
                </p:cond>
              </p:nextCondLst>
            </p:seq>
          </p:childTnLst>
        </p:cTn>
      </p:par>
    </p:tnLst>
  </p:timing>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5" name="Picture 2" descr=""/>
          <p:cNvPicPr/>
          <p:nvPr/>
        </p:nvPicPr>
        <p:blipFill>
          <a:blip r:embed="rId1"/>
          <a:srcRect l="0" t="8003" r="0" b="13569"/>
          <a:stretch/>
        </p:blipFill>
        <p:spPr>
          <a:xfrm>
            <a:off x="5334120" y="4625640"/>
            <a:ext cx="3123360" cy="1837080"/>
          </a:xfrm>
          <a:prstGeom prst="rect">
            <a:avLst/>
          </a:prstGeom>
          <a:ln>
            <a:noFill/>
          </a:ln>
        </p:spPr>
      </p:pic>
      <p:sp>
        <p:nvSpPr>
          <p:cNvPr id="626"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It’s a living document</a:t>
            </a:r>
            <a:endParaRPr b="0" lang="en-US" sz="4400" spc="-1" strike="noStrike">
              <a:latin typeface="Arial"/>
            </a:endParaRPr>
          </a:p>
        </p:txBody>
      </p:sp>
      <p:sp>
        <p:nvSpPr>
          <p:cNvPr id="627"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DSSP needs to be updated when:</a:t>
            </a:r>
            <a:endParaRPr b="0" lang="en-US" sz="32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regulations change</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population changes (puts your system to a different bracket)</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water source changes</a:t>
            </a:r>
            <a:endParaRPr b="0" lang="en-US" sz="2800" spc="-1" strike="noStrike">
              <a:latin typeface="Arial"/>
            </a:endParaRPr>
          </a:p>
          <a:p>
            <a:pPr lvl="1" marL="743040" indent="-285120">
              <a:lnSpc>
                <a:spcPct val="100000"/>
              </a:lnSpc>
              <a:spcBef>
                <a:spcPts val="561"/>
              </a:spcBef>
              <a:buClr>
                <a:srgbClr val="241647"/>
              </a:buClr>
              <a:buFont typeface="Arial"/>
              <a:buChar char="–"/>
            </a:pPr>
            <a:r>
              <a:rPr b="0" lang="en-US" sz="2800" spc="-1" strike="noStrike">
                <a:solidFill>
                  <a:srgbClr val="241647"/>
                </a:solidFill>
                <a:latin typeface="Calibri"/>
                <a:ea typeface="DejaVu Sans"/>
              </a:rPr>
              <a:t>infrastructure changes (incl pressure zones, extended lines, storage, treatment)</a:t>
            </a:r>
            <a:endParaRPr b="0" lang="en-US" sz="2800" spc="-1" strike="noStrike">
              <a:latin typeface="Arial"/>
            </a:endParaRPr>
          </a:p>
        </p:txBody>
      </p:sp>
    </p:spTree>
  </p:cSld>
  <p:timing>
    <p:tnLst>
      <p:par>
        <p:cTn id="436" dur="indefinite" restart="never" nodeType="tmRoot">
          <p:childTnLst>
            <p:seq>
              <p:cTn id="437" nodeType="mainSeq"/>
              <p:prevCondLst>
                <p:cond delay="0" evt="onPrev">
                  <p:tgtEl>
                    <p:sldTgt/>
                  </p:tgtEl>
                </p:cond>
              </p:prevCondLst>
              <p:nextCondLst>
                <p:cond delay="0" evt="onNext">
                  <p:tgtEl>
                    <p:sldTgt/>
                  </p:tgtEl>
                </p:cond>
              </p:nextCondLst>
            </p:seq>
          </p:childTnLst>
        </p:cTn>
      </p:par>
    </p:tnLst>
  </p:timing>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8"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Drinking Water Watch</a:t>
            </a:r>
            <a:endParaRPr b="0" lang="en-US" sz="4400" spc="-1" strike="noStrike">
              <a:latin typeface="Arial"/>
            </a:endParaRPr>
          </a:p>
        </p:txBody>
      </p:sp>
      <p:sp>
        <p:nvSpPr>
          <p:cNvPr id="629" name="CustomShape 2"/>
          <p:cNvSpPr/>
          <p:nvPr/>
        </p:nvSpPr>
        <p:spPr>
          <a:xfrm>
            <a:off x="457200" y="1600200"/>
            <a:ext cx="8228880" cy="4525200"/>
          </a:xfrm>
          <a:prstGeom prst="rect">
            <a:avLst/>
          </a:prstGeom>
          <a:noFill/>
          <a:ln>
            <a:noFill/>
          </a:ln>
        </p:spPr>
        <p:style>
          <a:lnRef idx="0"/>
          <a:fillRef idx="0"/>
          <a:effectRef idx="0"/>
          <a:fontRef idx="minor"/>
        </p:style>
      </p:sp>
      <p:pic>
        <p:nvPicPr>
          <p:cNvPr id="630" name="Picture 2" descr=""/>
          <p:cNvPicPr/>
          <p:nvPr/>
        </p:nvPicPr>
        <p:blipFill>
          <a:blip r:embed="rId1"/>
          <a:srcRect l="0" t="0" r="18074" b="5864"/>
          <a:stretch/>
        </p:blipFill>
        <p:spPr>
          <a:xfrm>
            <a:off x="-36000" y="1523880"/>
            <a:ext cx="9176760" cy="2280960"/>
          </a:xfrm>
          <a:prstGeom prst="rect">
            <a:avLst/>
          </a:prstGeom>
          <a:ln>
            <a:noFill/>
          </a:ln>
        </p:spPr>
      </p:pic>
      <p:sp>
        <p:nvSpPr>
          <p:cNvPr id="631" name="CustomShape 3"/>
          <p:cNvSpPr/>
          <p:nvPr/>
        </p:nvSpPr>
        <p:spPr>
          <a:xfrm>
            <a:off x="-36000" y="1828800"/>
            <a:ext cx="1523160" cy="304200"/>
          </a:xfrm>
          <a:prstGeom prst="ellipse">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pic>
        <p:nvPicPr>
          <p:cNvPr id="632" name="Picture 3" descr=""/>
          <p:cNvPicPr/>
          <p:nvPr/>
        </p:nvPicPr>
        <p:blipFill>
          <a:blip r:embed="rId2"/>
          <a:srcRect l="0" t="5045" r="0" b="0"/>
          <a:stretch/>
        </p:blipFill>
        <p:spPr>
          <a:xfrm>
            <a:off x="914400" y="4114800"/>
            <a:ext cx="7371720" cy="2079360"/>
          </a:xfrm>
          <a:prstGeom prst="rect">
            <a:avLst/>
          </a:prstGeom>
          <a:ln>
            <a:noFill/>
          </a:ln>
        </p:spPr>
      </p:pic>
    </p:spTree>
  </p:cSld>
  <p:timing>
    <p:tnLst>
      <p:par>
        <p:cTn id="438" dur="indefinite" restart="never" nodeType="tmRoot">
          <p:childTnLst>
            <p:seq>
              <p:cTn id="439" nodeType="mainSeq"/>
              <p:prevCondLst>
                <p:cond delay="0" evt="onPrev">
                  <p:tgtEl>
                    <p:sldTgt/>
                  </p:tgtEl>
                </p:cond>
              </p:prevCondLst>
              <p:nextCondLst>
                <p:cond delay="0" evt="onNext">
                  <p:tgtEl>
                    <p:sldTgt/>
                  </p:tgtEl>
                </p:cond>
              </p:nextCondLst>
            </p:seq>
          </p:childTnLst>
        </p:cTn>
      </p:par>
    </p:tnLst>
  </p:timing>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Sample Point ID</a:t>
            </a:r>
            <a:endParaRPr b="0" lang="en-US" sz="4400" spc="-1" strike="noStrike">
              <a:latin typeface="Arial"/>
            </a:endParaRPr>
          </a:p>
        </p:txBody>
      </p:sp>
      <p:sp>
        <p:nvSpPr>
          <p:cNvPr id="634" name="CustomShape 2"/>
          <p:cNvSpPr/>
          <p:nvPr/>
        </p:nvSpPr>
        <p:spPr>
          <a:xfrm>
            <a:off x="457200" y="1600200"/>
            <a:ext cx="8228880" cy="4525200"/>
          </a:xfrm>
          <a:prstGeom prst="rect">
            <a:avLst/>
          </a:prstGeom>
          <a:noFill/>
          <a:ln>
            <a:noFill/>
          </a:ln>
        </p:spPr>
        <p:style>
          <a:lnRef idx="0"/>
          <a:fillRef idx="0"/>
          <a:effectRef idx="0"/>
          <a:fontRef idx="minor"/>
        </p:style>
      </p:sp>
      <p:pic>
        <p:nvPicPr>
          <p:cNvPr id="635" name="Picture 2" descr=""/>
          <p:cNvPicPr/>
          <p:nvPr/>
        </p:nvPicPr>
        <p:blipFill>
          <a:blip r:embed="rId1"/>
          <a:stretch/>
        </p:blipFill>
        <p:spPr>
          <a:xfrm>
            <a:off x="3240" y="1600200"/>
            <a:ext cx="9143280" cy="4655160"/>
          </a:xfrm>
          <a:prstGeom prst="rect">
            <a:avLst/>
          </a:prstGeom>
          <a:ln>
            <a:noFill/>
          </a:ln>
        </p:spPr>
      </p:pic>
    </p:spTree>
  </p:cSld>
  <p:timing>
    <p:tnLst>
      <p:par>
        <p:cTn id="440" dur="indefinite" restart="never" nodeType="tmRoot">
          <p:childTnLst>
            <p:seq>
              <p:cTn id="441" nodeType="mainSeq"/>
              <p:prevCondLst>
                <p:cond delay="0" evt="onPrev">
                  <p:tgtEl>
                    <p:sldTgt/>
                  </p:tgtEl>
                </p:cond>
              </p:prevCondLst>
              <p:nextCondLst>
                <p:cond delay="0" evt="onNext">
                  <p:tgtEl>
                    <p:sldTgt/>
                  </p:tgtEl>
                </p:cond>
              </p:nextCondLst>
            </p:seq>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Sample Schedules</a:t>
            </a:r>
            <a:endParaRPr b="0" lang="en-US" sz="4400" spc="-1" strike="noStrike">
              <a:latin typeface="Arial"/>
            </a:endParaRPr>
          </a:p>
        </p:txBody>
      </p:sp>
      <p:sp>
        <p:nvSpPr>
          <p:cNvPr id="637" name="CustomShape 2"/>
          <p:cNvSpPr/>
          <p:nvPr/>
        </p:nvSpPr>
        <p:spPr>
          <a:xfrm>
            <a:off x="182880" y="1371600"/>
            <a:ext cx="8686800" cy="4480560"/>
          </a:xfrm>
          <a:prstGeom prst="rect">
            <a:avLst/>
          </a:prstGeom>
          <a:noFill/>
          <a:ln>
            <a:noFill/>
          </a:ln>
        </p:spPr>
        <p:style>
          <a:lnRef idx="0"/>
          <a:fillRef idx="0"/>
          <a:effectRef idx="0"/>
          <a:fontRef idx="minor"/>
        </p:style>
        <p:txBody>
          <a:bodyPr lIns="90000" rIns="90000" tIns="45000" bIns="45000"/>
          <a:p>
            <a:pPr>
              <a:lnSpc>
                <a:spcPct val="100000"/>
              </a:lnSpc>
              <a:spcBef>
                <a:spcPts val="641"/>
              </a:spcBef>
            </a:pPr>
            <a:r>
              <a:rPr b="0" lang="en-US" sz="3200" spc="-1" strike="noStrike">
                <a:solidFill>
                  <a:srgbClr val="241647"/>
                </a:solidFill>
                <a:latin typeface="Calibri"/>
                <a:ea typeface="DejaVu Sans"/>
              </a:rPr>
              <a:t>Basic info on Drinking Water Watch (DWW):</a:t>
            </a:r>
            <a:endParaRPr b="0" lang="en-US" sz="3200" spc="-1" strike="noStrike">
              <a:latin typeface="Arial"/>
            </a:endParaRPr>
          </a:p>
          <a:p>
            <a:pPr>
              <a:lnSpc>
                <a:spcPct val="100000"/>
              </a:lnSpc>
              <a:spcBef>
                <a:spcPts val="641"/>
              </a:spcBef>
            </a:pPr>
            <a:endParaRPr b="0" lang="en-US" sz="3200" spc="-1" strike="noStrike">
              <a:latin typeface="Arial"/>
            </a:endParaRPr>
          </a:p>
          <a:p>
            <a:pPr>
              <a:lnSpc>
                <a:spcPct val="100000"/>
              </a:lnSpc>
              <a:spcBef>
                <a:spcPts val="641"/>
              </a:spcBef>
            </a:pPr>
            <a:endParaRPr b="0" lang="en-US" sz="3200" spc="-1" strike="noStrike">
              <a:latin typeface="Arial"/>
            </a:endParaRPr>
          </a:p>
          <a:p>
            <a:pPr>
              <a:lnSpc>
                <a:spcPct val="100000"/>
              </a:lnSpc>
              <a:spcBef>
                <a:spcPts val="641"/>
              </a:spcBef>
            </a:pPr>
            <a:endParaRPr b="0" lang="en-US" sz="3200" spc="-1" strike="noStrike">
              <a:latin typeface="Arial"/>
            </a:endParaRPr>
          </a:p>
          <a:p>
            <a:pPr>
              <a:lnSpc>
                <a:spcPct val="100000"/>
              </a:lnSpc>
              <a:spcBef>
                <a:spcPts val="641"/>
              </a:spcBef>
            </a:pPr>
            <a:endParaRPr b="0" lang="en-US" sz="3200" spc="-1" strike="noStrike">
              <a:latin typeface="Arial"/>
            </a:endParaRPr>
          </a:p>
          <a:p>
            <a:pPr>
              <a:lnSpc>
                <a:spcPct val="100000"/>
              </a:lnSpc>
              <a:spcBef>
                <a:spcPts val="641"/>
              </a:spcBef>
            </a:pPr>
            <a:r>
              <a:rPr b="0" lang="en-US" sz="3200" spc="-1" strike="noStrike">
                <a:solidFill>
                  <a:srgbClr val="241647"/>
                </a:solidFill>
                <a:latin typeface="Calibri"/>
                <a:ea typeface="DejaVu Sans"/>
              </a:rPr>
              <a:t>More details and sample tracking available through Secure Extranet Portal (SEP) on the Drinking Water Sample Collection Tool application</a:t>
            </a:r>
            <a:endParaRPr b="0" lang="en-US" sz="3200" spc="-1" strike="noStrike">
              <a:latin typeface="Arial"/>
            </a:endParaRPr>
          </a:p>
        </p:txBody>
      </p:sp>
      <p:pic>
        <p:nvPicPr>
          <p:cNvPr id="638" name="Picture 2" descr=""/>
          <p:cNvPicPr/>
          <p:nvPr/>
        </p:nvPicPr>
        <p:blipFill>
          <a:blip r:embed="rId1"/>
          <a:stretch/>
        </p:blipFill>
        <p:spPr>
          <a:xfrm>
            <a:off x="91440" y="2133720"/>
            <a:ext cx="8975520" cy="1158120"/>
          </a:xfrm>
          <a:prstGeom prst="rect">
            <a:avLst/>
          </a:prstGeom>
          <a:ln>
            <a:noFill/>
          </a:ln>
        </p:spPr>
      </p:pic>
      <p:pic>
        <p:nvPicPr>
          <p:cNvPr id="639" name="Picture 3" descr=""/>
          <p:cNvPicPr/>
          <p:nvPr/>
        </p:nvPicPr>
        <p:blipFill>
          <a:blip r:embed="rId2"/>
          <a:stretch/>
        </p:blipFill>
        <p:spPr>
          <a:xfrm>
            <a:off x="91440" y="3429000"/>
            <a:ext cx="8961120" cy="836280"/>
          </a:xfrm>
          <a:prstGeom prst="rect">
            <a:avLst/>
          </a:prstGeom>
          <a:ln>
            <a:noFill/>
          </a:ln>
        </p:spPr>
      </p:pic>
    </p:spTree>
  </p:cSld>
  <p:timing>
    <p:tnLst>
      <p:par>
        <p:cTn id="442" dur="indefinite" restart="never" nodeType="tmRoot">
          <p:childTnLst>
            <p:seq>
              <p:cTn id="443" nodeType="mainSeq"/>
              <p:prevCondLst>
                <p:cond delay="0" evt="onPrev">
                  <p:tgtEl>
                    <p:sldTgt/>
                  </p:tgtEl>
                </p:cond>
              </p:prevCondLst>
              <p:nextCondLst>
                <p:cond delay="0" evt="onNext">
                  <p:tgtEl>
                    <p:sldTgt/>
                  </p:tgtEl>
                </p:cond>
              </p:nextCondLst>
            </p:seq>
          </p:childTnLst>
        </p:cTn>
      </p:par>
    </p:tnLst>
  </p:timing>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0" name="CustomShape 1"/>
          <p:cNvSpPr/>
          <p:nvPr/>
        </p:nvSpPr>
        <p:spPr>
          <a:xfrm>
            <a:off x="152280" y="563400"/>
            <a:ext cx="883836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What kind of sampling is included?</a:t>
            </a:r>
            <a:endParaRPr b="0" lang="en-US" sz="4400" spc="-1" strike="noStrike">
              <a:latin typeface="Arial"/>
            </a:endParaRPr>
          </a:p>
        </p:txBody>
      </p:sp>
      <p:sp>
        <p:nvSpPr>
          <p:cNvPr id="641" name="CustomShape 2"/>
          <p:cNvSpPr/>
          <p:nvPr/>
        </p:nvSpPr>
        <p:spPr>
          <a:xfrm>
            <a:off x="457200" y="1600200"/>
            <a:ext cx="518076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Bacteriological - RTCR</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Chlorine Residual</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Lead and Copper - LCR</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Disinfectants/ Disinfection By-Products - D/DBP</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Asbestos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Turbidity</a:t>
            </a:r>
            <a:endParaRPr b="0" lang="en-US" sz="3200" spc="-1" strike="noStrike">
              <a:latin typeface="Arial"/>
            </a:endParaRPr>
          </a:p>
        </p:txBody>
      </p:sp>
      <p:pic>
        <p:nvPicPr>
          <p:cNvPr id="642" name="Picture 2" descr=""/>
          <p:cNvPicPr/>
          <p:nvPr/>
        </p:nvPicPr>
        <p:blipFill>
          <a:blip r:embed="rId1"/>
          <a:stretch/>
        </p:blipFill>
        <p:spPr>
          <a:xfrm>
            <a:off x="5638680" y="1523880"/>
            <a:ext cx="3199680" cy="4479840"/>
          </a:xfrm>
          <a:prstGeom prst="rect">
            <a:avLst/>
          </a:prstGeom>
          <a:ln>
            <a:noFill/>
          </a:ln>
        </p:spPr>
      </p:pic>
    </p:spTree>
  </p:cSld>
  <p:timing>
    <p:tnLst>
      <p:par>
        <p:cTn id="444" dur="indefinite" restart="never" nodeType="tmRoot">
          <p:childTnLst>
            <p:seq>
              <p:cTn id="445" nodeType="mainSeq"/>
              <p:prevCondLst>
                <p:cond delay="0" evt="onPrev">
                  <p:tgtEl>
                    <p:sldTgt/>
                  </p:tgtEl>
                </p:cond>
              </p:prevCondLst>
              <p:nextCondLst>
                <p:cond delay="0" evt="onNext">
                  <p:tgtEl>
                    <p:sldTgt/>
                  </p:tgtEl>
                </p:cond>
              </p:nextCondLst>
            </p:seq>
          </p:childTnLst>
        </p:cTn>
      </p:par>
    </p:tnLst>
  </p:timing>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CustomShape 1"/>
          <p:cNvSpPr/>
          <p:nvPr/>
        </p:nvSpPr>
        <p:spPr>
          <a:xfrm>
            <a:off x="457200" y="563400"/>
            <a:ext cx="8228880" cy="88344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4400" spc="-1" strike="noStrike">
                <a:solidFill>
                  <a:srgbClr val="241647"/>
                </a:solidFill>
                <a:latin typeface="Calibri"/>
                <a:ea typeface="DejaVu Sans"/>
              </a:rPr>
              <a:t>Revised Total Coliform Rule</a:t>
            </a:r>
            <a:endParaRPr b="0" lang="en-US" sz="4400" spc="-1" strike="noStrike">
              <a:latin typeface="Arial"/>
            </a:endParaRPr>
          </a:p>
        </p:txBody>
      </p:sp>
      <p:sp>
        <p:nvSpPr>
          <p:cNvPr id="644" name="CustomShape 2"/>
          <p:cNvSpPr/>
          <p:nvPr/>
        </p:nvSpPr>
        <p:spPr>
          <a:xfrm>
            <a:off x="457200" y="1600200"/>
            <a:ext cx="8228880" cy="4525200"/>
          </a:xfrm>
          <a:prstGeom prst="rect">
            <a:avLst/>
          </a:prstGeom>
          <a:noFill/>
          <a:ln>
            <a:noFill/>
          </a:ln>
        </p:spPr>
        <p:style>
          <a:lnRef idx="0"/>
          <a:fillRef idx="0"/>
          <a:effectRef idx="0"/>
          <a:fontRef idx="minor"/>
        </p:style>
        <p:txBody>
          <a:bodyPr lIns="90000" rIns="90000" tIns="45000" bIns="45000"/>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Sampling under RTCR is required by all systems</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Monthly sampling</a:t>
            </a:r>
            <a:endParaRPr b="0" lang="en-US" sz="3200" spc="-1" strike="noStrike">
              <a:latin typeface="Arial"/>
            </a:endParaRPr>
          </a:p>
          <a:p>
            <a:pPr marL="343080" indent="-342360">
              <a:lnSpc>
                <a:spcPct val="100000"/>
              </a:lnSpc>
              <a:spcBef>
                <a:spcPts val="641"/>
              </a:spcBef>
              <a:buClr>
                <a:srgbClr val="241647"/>
              </a:buClr>
              <a:buFont typeface="Arial"/>
              <a:buChar char="•"/>
            </a:pPr>
            <a:r>
              <a:rPr b="0" lang="en-US" sz="3200" spc="-1" strike="noStrike">
                <a:solidFill>
                  <a:srgbClr val="241647"/>
                </a:solidFill>
                <a:latin typeface="Calibri"/>
                <a:ea typeface="DejaVu Sans"/>
              </a:rPr>
              <a:t>Specifics covered in a separate class</a:t>
            </a:r>
            <a:endParaRPr b="0" lang="en-US" sz="3200" spc="-1" strike="noStrike">
              <a:latin typeface="Arial"/>
            </a:endParaRPr>
          </a:p>
          <a:p>
            <a:pPr>
              <a:lnSpc>
                <a:spcPct val="100000"/>
              </a:lnSpc>
              <a:spcBef>
                <a:spcPts val="641"/>
              </a:spcBef>
            </a:pPr>
            <a:endParaRPr b="0" lang="en-US" sz="3200" spc="-1" strike="noStrike">
              <a:latin typeface="Arial"/>
            </a:endParaRPr>
          </a:p>
        </p:txBody>
      </p:sp>
      <p:pic>
        <p:nvPicPr>
          <p:cNvPr id="645" name="Picture 2" descr=""/>
          <p:cNvPicPr/>
          <p:nvPr/>
        </p:nvPicPr>
        <p:blipFill>
          <a:blip r:embed="rId1"/>
          <a:stretch/>
        </p:blipFill>
        <p:spPr>
          <a:xfrm>
            <a:off x="0" y="3962520"/>
            <a:ext cx="6933600" cy="2271600"/>
          </a:xfrm>
          <a:prstGeom prst="rect">
            <a:avLst/>
          </a:prstGeom>
          <a:ln>
            <a:noFill/>
          </a:ln>
        </p:spPr>
      </p:pic>
      <p:pic>
        <p:nvPicPr>
          <p:cNvPr id="646" name="Picture 2" descr=""/>
          <p:cNvPicPr/>
          <p:nvPr/>
        </p:nvPicPr>
        <p:blipFill>
          <a:blip r:embed="rId2"/>
          <a:srcRect l="0" t="0" r="68149" b="0"/>
          <a:stretch/>
        </p:blipFill>
        <p:spPr>
          <a:xfrm>
            <a:off x="6934320" y="3962520"/>
            <a:ext cx="2208960" cy="2271600"/>
          </a:xfrm>
          <a:prstGeom prst="rect">
            <a:avLst/>
          </a:prstGeom>
          <a:ln>
            <a:noFill/>
          </a:ln>
        </p:spPr>
      </p:pic>
    </p:spTree>
  </p:cSld>
  <p:timing>
    <p:tnLst>
      <p:par>
        <p:cTn id="446" dur="indefinite" restart="never" nodeType="tmRoot">
          <p:childTnLst>
            <p:seq>
              <p:cTn id="447"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34175"/>
      </a:dk2>
      <a:lt2>
        <a:srgbClr val="b2b2b2"/>
      </a:lt2>
      <a:accent1>
        <a:srgbClr val="a22b23"/>
      </a:accent1>
      <a:accent2>
        <a:srgbClr val="d26d00"/>
      </a:accent2>
      <a:accent3>
        <a:srgbClr val="bfcfd9"/>
      </a:accent3>
      <a:accent4>
        <a:srgbClr val="ffffff"/>
      </a:accent4>
      <a:accent5>
        <a:srgbClr val="ffffff"/>
      </a:accent5>
      <a:accent6>
        <a:srgbClr val="ffffff"/>
      </a:accent6>
      <a:hlink>
        <a:srgbClr val="241652"/>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Flow</Template>
  <TotalTime>35789</TotalTime>
  <Application>LibreOffice/5.4.5.1$Windows_X86_64 LibreOffice_project/79c9829dd5d8054ec39a82dc51cd9eff340dbee8</Application>
  <Words>5136</Words>
  <Paragraphs>1028</Paragraphs>
  <Company>The Cadmus Group, Inc</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2004-05-04T13:17:23Z</dcterms:created>
  <dc:creator>jfrashure</dc:creator>
  <dc:description/>
  <dc:language>en-US</dc:language>
  <cp:lastModifiedBy/>
  <cp:lastPrinted>2017-08-10T18:44:19Z</cp:lastPrinted>
  <dcterms:modified xsi:type="dcterms:W3CDTF">2019-01-11T12:34:29Z</dcterms:modified>
  <cp:revision>1418</cp:revision>
  <dc:subject/>
  <dc:title>Slide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The Cadmus Group, Inc</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110</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114</vt:i4>
  </property>
</Properties>
</file>