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notesMasterIdLst>
    <p:notesMasterId r:id="rId11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36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bleStyles" Target="tableStyle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 name="PlaceHolder 1"/>
          <p:cNvSpPr>
            <a:spLocks noGrp="1"/>
          </p:cNvSpPr>
          <p:nvPr>
            <p:ph type="body"/>
          </p:nvPr>
        </p:nvSpPr>
        <p:spPr>
          <a:xfrm>
            <a:off x="777240" y="4777560"/>
            <a:ext cx="6217560" cy="4525920"/>
          </a:xfrm>
          <a:prstGeom prst="rect">
            <a:avLst/>
          </a:prstGeom>
        </p:spPr>
        <p:txBody>
          <a:bodyPr lIns="0" tIns="0" rIns="0" bIns="0"/>
          <a:lstStyle/>
          <a:p>
            <a:r>
              <a:rPr lang="en-US" sz="2000" b="0" strike="noStrike" spc="-1">
                <a:latin typeface="Arial"/>
              </a:rPr>
              <a:t>Click to edit the notes format</a:t>
            </a:r>
          </a:p>
        </p:txBody>
      </p:sp>
      <p:sp>
        <p:nvSpPr>
          <p:cNvPr id="206" name="PlaceHolder 2"/>
          <p:cNvSpPr>
            <a:spLocks noGrp="1"/>
          </p:cNvSpPr>
          <p:nvPr>
            <p:ph type="hdr"/>
          </p:nvPr>
        </p:nvSpPr>
        <p:spPr>
          <a:xfrm>
            <a:off x="0" y="0"/>
            <a:ext cx="3372840" cy="502560"/>
          </a:xfrm>
          <a:prstGeom prst="rect">
            <a:avLst/>
          </a:prstGeom>
        </p:spPr>
        <p:txBody>
          <a:bodyPr lIns="0" tIns="0" rIns="0" bIns="0"/>
          <a:lstStyle/>
          <a:p>
            <a:r>
              <a:rPr lang="en-US" sz="1400" b="0" strike="noStrike" spc="-1">
                <a:latin typeface="Times New Roman"/>
              </a:rPr>
              <a:t> </a:t>
            </a:r>
          </a:p>
        </p:txBody>
      </p:sp>
      <p:sp>
        <p:nvSpPr>
          <p:cNvPr id="207" name="PlaceHolder 3"/>
          <p:cNvSpPr>
            <a:spLocks noGrp="1"/>
          </p:cNvSpPr>
          <p:nvPr>
            <p:ph type="dt"/>
          </p:nvPr>
        </p:nvSpPr>
        <p:spPr>
          <a:xfrm>
            <a:off x="4399200" y="0"/>
            <a:ext cx="3372840" cy="502560"/>
          </a:xfrm>
          <a:prstGeom prst="rect">
            <a:avLst/>
          </a:prstGeom>
        </p:spPr>
        <p:txBody>
          <a:bodyPr lIns="0" tIns="0" rIns="0" bIns="0"/>
          <a:lstStyle/>
          <a:p>
            <a:pPr algn="r"/>
            <a:r>
              <a:rPr lang="en-US" sz="1400" b="0" strike="noStrike" spc="-1">
                <a:latin typeface="Times New Roman"/>
              </a:rPr>
              <a:t> </a:t>
            </a:r>
          </a:p>
        </p:txBody>
      </p:sp>
      <p:sp>
        <p:nvSpPr>
          <p:cNvPr id="208" name="PlaceHolder 4"/>
          <p:cNvSpPr>
            <a:spLocks noGrp="1"/>
          </p:cNvSpPr>
          <p:nvPr>
            <p:ph type="ftr"/>
          </p:nvPr>
        </p:nvSpPr>
        <p:spPr>
          <a:xfrm>
            <a:off x="0" y="9555480"/>
            <a:ext cx="3372840" cy="502560"/>
          </a:xfrm>
          <a:prstGeom prst="rect">
            <a:avLst/>
          </a:prstGeom>
        </p:spPr>
        <p:txBody>
          <a:bodyPr lIns="0" tIns="0" rIns="0" bIns="0" anchor="b"/>
          <a:lstStyle/>
          <a:p>
            <a:r>
              <a:rPr lang="en-US" sz="1400" b="0" strike="noStrike" spc="-1">
                <a:latin typeface="Times New Roman"/>
              </a:rPr>
              <a:t> </a:t>
            </a:r>
          </a:p>
        </p:txBody>
      </p:sp>
      <p:sp>
        <p:nvSpPr>
          <p:cNvPr id="209" name="PlaceHolder 5"/>
          <p:cNvSpPr>
            <a:spLocks noGrp="1"/>
          </p:cNvSpPr>
          <p:nvPr>
            <p:ph type="sldNum"/>
          </p:nvPr>
        </p:nvSpPr>
        <p:spPr>
          <a:xfrm>
            <a:off x="4399200" y="9555480"/>
            <a:ext cx="3372840" cy="502560"/>
          </a:xfrm>
          <a:prstGeom prst="rect">
            <a:avLst/>
          </a:prstGeom>
        </p:spPr>
        <p:txBody>
          <a:bodyPr lIns="0" tIns="0" rIns="0" bIns="0" anchor="b"/>
          <a:lstStyle/>
          <a:p>
            <a:pPr algn="r"/>
            <a:fld id="{B37DC79A-2A6D-440A-85EA-5420427D7D53}" type="slidenum">
              <a:rPr lang="en-US" sz="1400" b="0" strike="noStrike" spc="-1">
                <a:latin typeface="Times New Roman"/>
              </a:rPr>
              <a:t>‹#›</a:t>
            </a:fld>
            <a:endParaRPr lang="en-US" sz="1400" b="0" strike="noStrike" spc="-1">
              <a:latin typeface="Times New Roman"/>
            </a:endParaRPr>
          </a:p>
        </p:txBody>
      </p:sp>
    </p:spTree>
    <p:extLst>
      <p:ext uri="{BB962C8B-B14F-4D97-AF65-F5344CB8AC3E}">
        <p14:creationId xmlns:p14="http://schemas.microsoft.com/office/powerpoint/2010/main" val="4095591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Introductions</a:t>
            </a:r>
          </a:p>
        </p:txBody>
      </p:sp>
      <p:sp>
        <p:nvSpPr>
          <p:cNvPr id="46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6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6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6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50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0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1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95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5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5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6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96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6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6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6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PlaceHolder 1"/>
          <p:cNvSpPr>
            <a:spLocks noGrp="1"/>
          </p:cNvSpPr>
          <p:nvPr>
            <p:ph type="body"/>
          </p:nvPr>
        </p:nvSpPr>
        <p:spPr>
          <a:xfrm>
            <a:off x="934560" y="4416480"/>
            <a:ext cx="5139360" cy="4181760"/>
          </a:xfrm>
          <a:prstGeom prst="rect">
            <a:avLst/>
          </a:prstGeom>
        </p:spPr>
        <p:txBody>
          <a:bodyPr lIns="0" tIns="0" rIns="0" bIns="0"/>
          <a:lstStyle/>
          <a:p>
            <a:pPr marL="216000" indent="-215280">
              <a:lnSpc>
                <a:spcPct val="100000"/>
              </a:lnSpc>
              <a:spcBef>
                <a:spcPts val="360"/>
              </a:spcBef>
            </a:pPr>
            <a:r>
              <a:rPr lang="en-US" sz="2000" b="0" strike="noStrike" spc="-1">
                <a:latin typeface="Arial"/>
              </a:rPr>
              <a:t>This is the top of the same watering station where we can a the hose end.  There is no devise that would guarantee the air gap.</a:t>
            </a:r>
          </a:p>
        </p:txBody>
      </p:sp>
      <p:sp>
        <p:nvSpPr>
          <p:cNvPr id="96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6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6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7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97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7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7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7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97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7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7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8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PlaceHolder 1"/>
          <p:cNvSpPr>
            <a:spLocks noGrp="1"/>
          </p:cNvSpPr>
          <p:nvPr>
            <p:ph type="body"/>
          </p:nvPr>
        </p:nvSpPr>
        <p:spPr>
          <a:xfrm>
            <a:off x="934560" y="4416480"/>
            <a:ext cx="5139360" cy="4181760"/>
          </a:xfrm>
          <a:prstGeom prst="rect">
            <a:avLst/>
          </a:prstGeom>
        </p:spPr>
        <p:txBody>
          <a:bodyPr lIns="0" tIns="0" rIns="0" bIns="0"/>
          <a:lstStyle/>
          <a:p>
            <a:pPr marL="216000" indent="-215280">
              <a:lnSpc>
                <a:spcPct val="100000"/>
              </a:lnSpc>
              <a:spcBef>
                <a:spcPts val="360"/>
              </a:spcBef>
            </a:pPr>
            <a:r>
              <a:rPr lang="en-US" sz="2000" b="0" strike="noStrike" spc="-1">
                <a:latin typeface="Arial"/>
              </a:rPr>
              <a:t>As you can see there is a steady stream in this one so the device is failing.</a:t>
            </a:r>
          </a:p>
        </p:txBody>
      </p:sp>
      <p:sp>
        <p:nvSpPr>
          <p:cNvPr id="98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8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8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8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98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8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8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9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99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9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9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9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512" name="CustomShape 2"/>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1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1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15" name="CustomShape 5"/>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517" name="CustomShape 2"/>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1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1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20" name="CustomShape 5"/>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522" name="CustomShape 2"/>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2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2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25" name="CustomShape 5"/>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Hammer can be 120 psi above system pressure. </a:t>
            </a:r>
          </a:p>
        </p:txBody>
      </p:sp>
      <p:sp>
        <p:nvSpPr>
          <p:cNvPr id="52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2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2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3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This is why fire hydrants have to be on a minimum 6-inch pipe.</a:t>
            </a:r>
          </a:p>
        </p:txBody>
      </p:sp>
      <p:sp>
        <p:nvSpPr>
          <p:cNvPr id="532" name="CustomShape 2"/>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3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3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35" name="CustomShape 5"/>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53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3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3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4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542" name="CustomShape 2"/>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4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4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45" name="CustomShape 5"/>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A thrust block prevents separation of joints and pipe movement by transferring the resultant thrust force at a bend to the undisturbed soil behind the thrust block. The bearing strength of the soil is expressed in pounds per square foot. Therefore, the area behind the thrust block must engage enough soil area to resist the resultant thrust force at a change in direction.</a:t>
            </a:r>
          </a:p>
        </p:txBody>
      </p:sp>
      <p:sp>
        <p:nvSpPr>
          <p:cNvPr id="547" name="CustomShape 2"/>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4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4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50" name="CustomShape 5"/>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552" name="CustomShape 2"/>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5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5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55" name="CustomShape 5"/>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6 hour training, 6 credits, an hour for lunch</a:t>
            </a:r>
          </a:p>
          <a:p>
            <a:endParaRPr lang="en-US" sz="2000" b="0" strike="noStrike" spc="-1">
              <a:latin typeface="Arial"/>
            </a:endParaRPr>
          </a:p>
          <a:p>
            <a:r>
              <a:rPr lang="en-US" sz="2000" b="0" strike="noStrike" spc="-1">
                <a:latin typeface="Arial"/>
              </a:rPr>
              <a:t>Group activity – What distribution system issues are you aware of that may have impacted public health?  Write down issues and group them together. Groups report out on the 3 most common issues.</a:t>
            </a:r>
          </a:p>
        </p:txBody>
      </p:sp>
      <p:sp>
        <p:nvSpPr>
          <p:cNvPr id="46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6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6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7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557" name="CustomShape 2"/>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5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5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60" name="CustomShape 5"/>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Address other potential sources of contamination &amp; how the sanitary survey is used to id these</a:t>
            </a:r>
          </a:p>
          <a:p>
            <a:r>
              <a:rPr lang="en-US" sz="2000" b="0" strike="noStrike" spc="-1">
                <a:latin typeface="Arial"/>
              </a:rPr>
              <a:t>Mention how urbanization can effect separation distances</a:t>
            </a:r>
          </a:p>
          <a:p>
            <a:endParaRPr lang="en-US" sz="2000" b="0" strike="noStrike" spc="-1">
              <a:latin typeface="Arial"/>
            </a:endParaRPr>
          </a:p>
        </p:txBody>
      </p:sp>
      <p:sp>
        <p:nvSpPr>
          <p:cNvPr id="56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6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6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6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56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6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6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7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Gate - most common. Throttling will damage the valve face</a:t>
            </a:r>
          </a:p>
        </p:txBody>
      </p:sp>
      <p:sp>
        <p:nvSpPr>
          <p:cNvPr id="57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7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7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7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Check - when the flow of water should be in one direction only. Footvalves - used in the bottom of the piping to prevent loss of prime. </a:t>
            </a:r>
          </a:p>
        </p:txBody>
      </p:sp>
      <p:sp>
        <p:nvSpPr>
          <p:cNvPr id="57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7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7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8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58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8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8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8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58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8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8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9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PlaceHolder 1"/>
          <p:cNvSpPr>
            <a:spLocks noGrp="1"/>
          </p:cNvSpPr>
          <p:nvPr>
            <p:ph type="body"/>
          </p:nvPr>
        </p:nvSpPr>
        <p:spPr>
          <a:xfrm>
            <a:off x="934560" y="4416480"/>
            <a:ext cx="5139360" cy="4181760"/>
          </a:xfrm>
          <a:prstGeom prst="rect">
            <a:avLst/>
          </a:prstGeom>
        </p:spPr>
        <p:txBody>
          <a:bodyPr lIns="0" tIns="0" rIns="0" bIns="0"/>
          <a:lstStyle/>
          <a:p>
            <a:pPr marL="216000" indent="-215280">
              <a:lnSpc>
                <a:spcPct val="100000"/>
              </a:lnSpc>
              <a:spcBef>
                <a:spcPts val="360"/>
              </a:spcBef>
            </a:pPr>
            <a:r>
              <a:rPr lang="en-US" sz="2000" b="0" strike="noStrike" spc="-1">
                <a:latin typeface="Arial"/>
              </a:rPr>
              <a:t>Never use main valve of dry barrel to throttle flow – anytime main valve not completely open drain hole will open &amp; jetting water from drain hole can undermine soil in vicinity of hydrant</a:t>
            </a:r>
          </a:p>
          <a:p>
            <a:pPr marL="216000" indent="-215280">
              <a:lnSpc>
                <a:spcPct val="100000"/>
              </a:lnSpc>
            </a:pPr>
            <a:endParaRPr lang="en-US" sz="2000" b="0" strike="noStrike" spc="-1">
              <a:latin typeface="Arial"/>
            </a:endParaRPr>
          </a:p>
        </p:txBody>
      </p:sp>
      <p:sp>
        <p:nvSpPr>
          <p:cNvPr id="59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9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9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9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PlaceHolder 1"/>
          <p:cNvSpPr>
            <a:spLocks noGrp="1"/>
          </p:cNvSpPr>
          <p:nvPr>
            <p:ph type="body"/>
          </p:nvPr>
        </p:nvSpPr>
        <p:spPr>
          <a:xfrm>
            <a:off x="934560" y="4416480"/>
            <a:ext cx="5139360" cy="4181760"/>
          </a:xfrm>
          <a:prstGeom prst="rect">
            <a:avLst/>
          </a:prstGeom>
        </p:spPr>
        <p:txBody>
          <a:bodyPr lIns="0" tIns="0" rIns="0" bIns="0"/>
          <a:lstStyle/>
          <a:p>
            <a:pPr marL="216000" indent="-215280">
              <a:lnSpc>
                <a:spcPct val="100000"/>
              </a:lnSpc>
              <a:spcBef>
                <a:spcPts val="360"/>
              </a:spcBef>
            </a:pPr>
            <a:r>
              <a:rPr lang="en-US" sz="2000" b="0" strike="noStrike" spc="-1">
                <a:latin typeface="Arial"/>
              </a:rPr>
              <a:t>Never use main valve of dry barrel to throttle flow – anytime main valve not completely open drain hole will open &amp; jetting water from drain hole can undermine soil in vicinity of hydrant</a:t>
            </a:r>
          </a:p>
          <a:p>
            <a:pPr marL="216000" indent="-215280">
              <a:lnSpc>
                <a:spcPct val="100000"/>
              </a:lnSpc>
            </a:pPr>
            <a:endParaRPr lang="en-US" sz="2000" b="0" strike="noStrike" spc="-1">
              <a:latin typeface="Arial"/>
            </a:endParaRPr>
          </a:p>
        </p:txBody>
      </p:sp>
      <p:sp>
        <p:nvSpPr>
          <p:cNvPr id="59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9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9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0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International fire code - 3000gpm for 3 hours for non-residential  - that means 540,000 of storage.</a:t>
            </a:r>
          </a:p>
        </p:txBody>
      </p:sp>
      <p:sp>
        <p:nvSpPr>
          <p:cNvPr id="60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0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0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0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47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7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7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7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60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0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0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1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61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1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1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1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61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1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1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2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PlaceHolder 1"/>
          <p:cNvSpPr>
            <a:spLocks noGrp="1"/>
          </p:cNvSpPr>
          <p:nvPr>
            <p:ph type="body"/>
          </p:nvPr>
        </p:nvSpPr>
        <p:spPr>
          <a:xfrm>
            <a:off x="934560" y="4416480"/>
            <a:ext cx="5139360" cy="4181760"/>
          </a:xfrm>
          <a:prstGeom prst="rect">
            <a:avLst/>
          </a:prstGeom>
        </p:spPr>
        <p:txBody>
          <a:bodyPr lIns="0" tIns="0" rIns="0" bIns="0"/>
          <a:lstStyle/>
          <a:p>
            <a:pPr marL="216000" indent="-215280">
              <a:lnSpc>
                <a:spcPct val="100000"/>
              </a:lnSpc>
              <a:spcBef>
                <a:spcPts val="360"/>
              </a:spcBef>
            </a:pPr>
            <a:r>
              <a:rPr lang="en-US" sz="2000" b="0" strike="noStrike" spc="-1">
                <a:latin typeface="Arial"/>
              </a:rPr>
              <a:t>PD service meter similar to chem feed PD meter</a:t>
            </a:r>
          </a:p>
          <a:p>
            <a:pPr marL="216000" indent="-215280">
              <a:lnSpc>
                <a:spcPct val="100000"/>
              </a:lnSpc>
            </a:pPr>
            <a:endParaRPr lang="en-US" sz="2000" b="0" strike="noStrike" spc="-1">
              <a:latin typeface="Arial"/>
            </a:endParaRPr>
          </a:p>
        </p:txBody>
      </p:sp>
      <p:sp>
        <p:nvSpPr>
          <p:cNvPr id="62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2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2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2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62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2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2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3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63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3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3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3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Compound meters need to be serviced and checked that both high and low are registering. </a:t>
            </a:r>
          </a:p>
        </p:txBody>
      </p:sp>
      <p:sp>
        <p:nvSpPr>
          <p:cNvPr id="63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3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3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4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642" name="CustomShape 2"/>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4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4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45" name="CustomShape 5"/>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647" name="CustomShape 2"/>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4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4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50" name="CustomShape 5"/>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We’ll talk about leak detection in the afternoon. </a:t>
            </a:r>
          </a:p>
        </p:txBody>
      </p:sp>
      <p:sp>
        <p:nvSpPr>
          <p:cNvPr id="65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5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5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5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477" name="CustomShape 2"/>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7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7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80" name="CustomShape 5"/>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PlaceHolder 1"/>
          <p:cNvSpPr>
            <a:spLocks noGrp="1"/>
          </p:cNvSpPr>
          <p:nvPr>
            <p:ph type="body"/>
          </p:nvPr>
        </p:nvSpPr>
        <p:spPr>
          <a:xfrm>
            <a:off x="934560" y="4416480"/>
            <a:ext cx="5139360" cy="4181760"/>
          </a:xfrm>
          <a:prstGeom prst="rect">
            <a:avLst/>
          </a:prstGeom>
        </p:spPr>
        <p:txBody>
          <a:bodyPr lIns="0" tIns="0" rIns="0" bIns="0"/>
          <a:lstStyle/>
          <a:p>
            <a:pPr marL="216000" indent="-214920">
              <a:lnSpc>
                <a:spcPct val="100000"/>
              </a:lnSpc>
              <a:buClr>
                <a:srgbClr val="000000"/>
              </a:buClr>
              <a:buFont typeface="Symbol"/>
              <a:buChar char=""/>
            </a:pPr>
            <a:r>
              <a:rPr lang="en-US" sz="2000" b="0" strike="noStrike" spc="-1">
                <a:latin typeface="Arial"/>
              </a:rPr>
              <a:t>health and safety- isolation valve LOTO, shoring practices and ladder placement. Have a sump hole</a:t>
            </a:r>
          </a:p>
          <a:p>
            <a:pPr marL="216000" indent="-214920">
              <a:lnSpc>
                <a:spcPct val="100000"/>
              </a:lnSpc>
              <a:buClr>
                <a:srgbClr val="000000"/>
              </a:buClr>
              <a:buFont typeface="Symbol"/>
              <a:buChar char=""/>
            </a:pPr>
            <a:r>
              <a:rPr lang="en-US" sz="2000" b="0" strike="noStrike" spc="-1">
                <a:latin typeface="Arial"/>
              </a:rPr>
              <a:t>maintenance - wrap around if there’s a puncture hole, cut out and install new pipe with couplings of cracks along the length, flush the line to remove foreign matter</a:t>
            </a:r>
          </a:p>
          <a:p>
            <a:pPr marL="216000" indent="-214920">
              <a:lnSpc>
                <a:spcPct val="100000"/>
              </a:lnSpc>
              <a:buClr>
                <a:srgbClr val="000000"/>
              </a:buClr>
              <a:buFont typeface="Symbol"/>
              <a:buChar char=""/>
            </a:pPr>
            <a:r>
              <a:rPr lang="en-US" sz="2000" b="0" strike="noStrike" spc="-1">
                <a:latin typeface="Arial"/>
              </a:rPr>
              <a:t>backfill with appropriate materials</a:t>
            </a:r>
          </a:p>
          <a:p>
            <a:pPr marL="216000" indent="-214920">
              <a:lnSpc>
                <a:spcPct val="100000"/>
              </a:lnSpc>
              <a:buClr>
                <a:srgbClr val="000000"/>
              </a:buClr>
              <a:buFont typeface="Symbol"/>
              <a:buChar char=""/>
            </a:pPr>
            <a:r>
              <a:rPr lang="en-US" sz="2000" b="0" strike="noStrike" spc="-1">
                <a:latin typeface="Arial"/>
              </a:rPr>
              <a:t>refill the line SLOWLY, velocity below 1 fps.</a:t>
            </a:r>
          </a:p>
          <a:p>
            <a:pPr marL="216000" indent="-214920">
              <a:lnSpc>
                <a:spcPct val="100000"/>
              </a:lnSpc>
              <a:buClr>
                <a:srgbClr val="000000"/>
              </a:buClr>
              <a:buFont typeface="Symbol"/>
              <a:buChar char=""/>
            </a:pPr>
            <a:r>
              <a:rPr lang="en-US" sz="2000" b="0" strike="noStrike" spc="-1">
                <a:latin typeface="Arial"/>
              </a:rPr>
              <a:t>disinfect and take bac-T</a:t>
            </a:r>
          </a:p>
        </p:txBody>
      </p:sp>
      <p:sp>
        <p:nvSpPr>
          <p:cNvPr id="65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5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5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6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Mention glass recycling and crushing to make sand - ideal for backfill material</a:t>
            </a:r>
          </a:p>
        </p:txBody>
      </p:sp>
      <p:sp>
        <p:nvSpPr>
          <p:cNvPr id="66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6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6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6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667" name="CustomShape 2"/>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6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6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70" name="CustomShape 5"/>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PlaceHolder 1"/>
          <p:cNvSpPr>
            <a:spLocks noGrp="1"/>
          </p:cNvSpPr>
          <p:nvPr>
            <p:ph type="body"/>
          </p:nvPr>
        </p:nvSpPr>
        <p:spPr>
          <a:xfrm>
            <a:off x="934560" y="4416480"/>
            <a:ext cx="5139360" cy="4181760"/>
          </a:xfrm>
          <a:prstGeom prst="rect">
            <a:avLst/>
          </a:prstGeom>
        </p:spPr>
        <p:txBody>
          <a:bodyPr lIns="0" tIns="0" rIns="0" bIns="0"/>
          <a:lstStyle/>
          <a:p>
            <a:pPr marL="216000" indent="-214920">
              <a:lnSpc>
                <a:spcPct val="100000"/>
              </a:lnSpc>
              <a:buClr>
                <a:srgbClr val="000000"/>
              </a:buClr>
              <a:buFont typeface="Symbol"/>
              <a:buChar char=""/>
            </a:pPr>
            <a:r>
              <a:rPr lang="en-US" sz="2000" b="0" strike="noStrike" spc="-1">
                <a:latin typeface="Arial"/>
              </a:rPr>
              <a:t>If can’t keep line isolated while waiting for Bac-T results, can flush with water that has a 0.5 – 1.0 mg/L free chlorine residual</a:t>
            </a:r>
          </a:p>
          <a:p>
            <a:pPr marL="216000" indent="-214920">
              <a:lnSpc>
                <a:spcPct val="100000"/>
              </a:lnSpc>
              <a:buClr>
                <a:srgbClr val="000000"/>
              </a:buClr>
              <a:buFont typeface="Symbol"/>
              <a:buChar char=""/>
            </a:pPr>
            <a:r>
              <a:rPr lang="en-US" sz="2000" b="0" strike="noStrike" spc="-1">
                <a:latin typeface="Arial"/>
              </a:rPr>
              <a:t>Collect Bac-T sample(s)</a:t>
            </a:r>
          </a:p>
          <a:p>
            <a:pPr marL="216000" indent="-214920">
              <a:lnSpc>
                <a:spcPct val="100000"/>
              </a:lnSpc>
              <a:buClr>
                <a:srgbClr val="000000"/>
              </a:buClr>
              <a:buFont typeface="Symbol"/>
              <a:buChar char=""/>
            </a:pPr>
            <a:r>
              <a:rPr lang="en-US" sz="2000" b="0" strike="noStrike" spc="-1">
                <a:latin typeface="Arial"/>
              </a:rPr>
              <a:t>Maintain this residual in line until negative sample results are obtained</a:t>
            </a:r>
          </a:p>
          <a:p>
            <a:pPr marL="216000" indent="-214920">
              <a:lnSpc>
                <a:spcPct val="100000"/>
              </a:lnSpc>
              <a:buClr>
                <a:srgbClr val="000000"/>
              </a:buClr>
              <a:buFont typeface="Symbol"/>
              <a:buChar char=""/>
            </a:pPr>
            <a:r>
              <a:rPr lang="en-US" sz="2000" b="0" strike="noStrike" spc="-1">
                <a:latin typeface="Arial"/>
              </a:rPr>
              <a:t>Then operate line as usual with rest of distribution system </a:t>
            </a:r>
          </a:p>
        </p:txBody>
      </p:sp>
      <p:sp>
        <p:nvSpPr>
          <p:cNvPr id="67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7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7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7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67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7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7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8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68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8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8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8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We’ll look at mapping more closely in the later section. </a:t>
            </a:r>
          </a:p>
        </p:txBody>
      </p:sp>
      <p:sp>
        <p:nvSpPr>
          <p:cNvPr id="68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8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8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9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Mostly done by flushing. </a:t>
            </a:r>
          </a:p>
        </p:txBody>
      </p:sp>
      <p:sp>
        <p:nvSpPr>
          <p:cNvPr id="69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9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9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9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Where? Entire system, or just problematic areas (dead ends, complaint areas, poor quality water etc.)</a:t>
            </a:r>
          </a:p>
        </p:txBody>
      </p:sp>
      <p:sp>
        <p:nvSpPr>
          <p:cNvPr id="69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9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69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0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Conventional Flushing - water from all directions, low velocities, less scouring, don’t control flushing direction</a:t>
            </a:r>
          </a:p>
          <a:p>
            <a:r>
              <a:rPr lang="en-US" sz="2000" b="0" strike="noStrike" spc="-1">
                <a:latin typeface="Arial"/>
              </a:rPr>
              <a:t>Unidirectional Flushing - water is channeled, higher velocities, better cleaning, systematic, valve operation. </a:t>
            </a:r>
          </a:p>
        </p:txBody>
      </p:sp>
      <p:sp>
        <p:nvSpPr>
          <p:cNvPr id="70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0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0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0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48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8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8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8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WQ data - records of color, odor, turbidity, bac.t. chlorine residual, DO, pH, temperature. Collect samples during flushing</a:t>
            </a:r>
          </a:p>
          <a:p>
            <a:r>
              <a:rPr lang="en-US" sz="2000" b="0" strike="noStrike" spc="-1">
                <a:latin typeface="Arial"/>
              </a:rPr>
              <a:t>Maintenance records - valve/main replacements, relining mains, valve inspections etc.</a:t>
            </a:r>
          </a:p>
          <a:p>
            <a:r>
              <a:rPr lang="en-US" sz="2000" b="0" strike="noStrike" spc="-1">
                <a:latin typeface="Arial"/>
              </a:rPr>
              <a:t>High Flows - main breaks, fires..</a:t>
            </a:r>
          </a:p>
        </p:txBody>
      </p:sp>
      <p:sp>
        <p:nvSpPr>
          <p:cNvPr id="70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0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0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1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Sensitive customers - hospitals, other medical facilities (i.e. dialysis), food processing, specialized manufacturing that uses ultrapure water.</a:t>
            </a:r>
          </a:p>
          <a:p>
            <a:r>
              <a:rPr lang="en-US" sz="2000" b="0" strike="noStrike" spc="-1">
                <a:latin typeface="Arial"/>
              </a:rPr>
              <a:t>Low velocities for discolored water, higher velocities for sediment removal</a:t>
            </a:r>
          </a:p>
        </p:txBody>
      </p:sp>
      <p:sp>
        <p:nvSpPr>
          <p:cNvPr id="71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1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1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1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71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1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1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2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72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2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2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2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There’s a variety of things you can map, for example, pressures, WQ data, leaks, breaks, customer complaints. </a:t>
            </a:r>
          </a:p>
        </p:txBody>
      </p:sp>
      <p:sp>
        <p:nvSpPr>
          <p:cNvPr id="72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2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2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3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What kind of maps do you have? With what info?</a:t>
            </a:r>
          </a:p>
          <a:p>
            <a:endParaRPr lang="en-US" sz="2000" b="0" strike="noStrike" spc="-1">
              <a:latin typeface="Arial"/>
            </a:endParaRPr>
          </a:p>
          <a:p>
            <a:r>
              <a:rPr lang="en-US" sz="2000" b="0" strike="noStrike" spc="-1">
                <a:latin typeface="Arial"/>
              </a:rPr>
              <a:t>ArcGIS Online too is $42/mo. charged annually</a:t>
            </a:r>
          </a:p>
          <a:p>
            <a:endParaRPr lang="en-US" sz="2000" b="0" strike="noStrike" spc="-1">
              <a:latin typeface="Arial"/>
            </a:endParaRPr>
          </a:p>
          <a:p>
            <a:r>
              <a:rPr lang="en-US" sz="2000" b="0" strike="noStrike" spc="-1">
                <a:latin typeface="Arial"/>
              </a:rPr>
              <a:t>Pull up Google Maps</a:t>
            </a:r>
          </a:p>
        </p:txBody>
      </p:sp>
      <p:sp>
        <p:nvSpPr>
          <p:cNvPr id="73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3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3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3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737" name="CustomShape 2"/>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3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3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40" name="CustomShape 5"/>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If I have $1 to spend, where should I spend it?</a:t>
            </a:r>
          </a:p>
          <a:p>
            <a:endParaRPr lang="en-US" sz="2000" b="0" strike="noStrike" spc="-1">
              <a:latin typeface="Arial"/>
            </a:endParaRPr>
          </a:p>
          <a:p>
            <a:r>
              <a:rPr lang="en-US" sz="2000" b="0" strike="noStrike" spc="-1">
                <a:latin typeface="Arial"/>
              </a:rPr>
              <a:t>It’s using good data to make decisions.</a:t>
            </a:r>
          </a:p>
          <a:p>
            <a:endParaRPr lang="en-US" sz="2000" b="0" strike="noStrike" spc="-1">
              <a:latin typeface="Arial"/>
            </a:endParaRPr>
          </a:p>
        </p:txBody>
      </p:sp>
      <p:sp>
        <p:nvSpPr>
          <p:cNvPr id="74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4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4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4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Some examples of regulations that have prompted the development of Asset Management programs include: </a:t>
            </a:r>
          </a:p>
          <a:p>
            <a:endParaRPr lang="en-US" sz="2000" b="0" strike="noStrike" spc="-1">
              <a:latin typeface="Arial"/>
            </a:endParaRPr>
          </a:p>
          <a:p>
            <a:r>
              <a:rPr lang="en-US" sz="2000" b="0" strike="noStrike" spc="-1">
                <a:latin typeface="Arial"/>
              </a:rPr>
              <a:t>CMOM -  capacity, management, operation and maintenance (CMOM) programs for municipal sanitary sewer collection systems.</a:t>
            </a:r>
          </a:p>
          <a:p>
            <a:r>
              <a:rPr lang="en-US" sz="2000" b="0" strike="noStrike" spc="-1">
                <a:latin typeface="Arial"/>
              </a:rPr>
              <a:t>GASB 34 Governmental Accounting Standards Board 34 addresses how utilities report their assets and the value of those assets.</a:t>
            </a:r>
          </a:p>
          <a:p>
            <a:r>
              <a:rPr lang="en-US" sz="2000" b="0" strike="noStrike" spc="-1">
                <a:latin typeface="Arial"/>
              </a:rPr>
              <a:t>In NM, The NM Finance Authority has recently taken a position that Asset Management will be required for funding of utility projects.</a:t>
            </a:r>
          </a:p>
          <a:p>
            <a:endParaRPr lang="en-US" sz="2000" b="0" strike="noStrike" spc="-1">
              <a:latin typeface="Arial"/>
            </a:endParaRPr>
          </a:p>
        </p:txBody>
      </p:sp>
      <p:sp>
        <p:nvSpPr>
          <p:cNvPr id="74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4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4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5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Let’s use a Groundwater well as an example.</a:t>
            </a:r>
          </a:p>
          <a:p>
            <a:endParaRPr lang="en-US" sz="2000" b="0" strike="noStrike" spc="-1">
              <a:latin typeface="Arial"/>
            </a:endParaRPr>
          </a:p>
          <a:p>
            <a:r>
              <a:rPr lang="en-US" sz="1200" b="0" strike="noStrike" spc="-1">
                <a:solidFill>
                  <a:srgbClr val="000000"/>
                </a:solidFill>
                <a:latin typeface="Times New Roman"/>
                <a:ea typeface="+mn-ea"/>
              </a:rPr>
              <a:t>This diagram illustrates the 5 core components of asset management. </a:t>
            </a:r>
            <a:endParaRPr lang="en-US" sz="1200" b="0" strike="noStrike" spc="-1">
              <a:latin typeface="Arial"/>
            </a:endParaRPr>
          </a:p>
          <a:p>
            <a:pPr marL="216000" indent="-214920">
              <a:lnSpc>
                <a:spcPct val="100000"/>
              </a:lnSpc>
            </a:pPr>
            <a:r>
              <a:rPr lang="en-US" sz="1200" b="0" u="sng" strike="noStrike" spc="-1">
                <a:solidFill>
                  <a:srgbClr val="000000"/>
                </a:solidFill>
                <a:uFillTx/>
                <a:latin typeface="Times New Roman"/>
                <a:ea typeface="+mn-ea"/>
              </a:rPr>
              <a:t>Current condition</a:t>
            </a:r>
            <a:r>
              <a:rPr lang="en-US" sz="1200" b="0" strike="noStrike" spc="-1">
                <a:solidFill>
                  <a:srgbClr val="000000"/>
                </a:solidFill>
                <a:latin typeface="Times New Roman"/>
                <a:ea typeface="+mn-ea"/>
              </a:rPr>
              <a:t> - Prepare an inventory and determine what each well’s condition is. </a:t>
            </a:r>
            <a:r>
              <a:rPr lang="en-US" sz="1200" b="1" strike="noStrike" spc="-1">
                <a:solidFill>
                  <a:srgbClr val="000000"/>
                </a:solidFill>
                <a:latin typeface="Times New Roman"/>
                <a:ea typeface="+mn-ea"/>
              </a:rPr>
              <a:t>What is its value and useful life?</a:t>
            </a:r>
            <a:r>
              <a:rPr lang="en-US" sz="1200" b="0" strike="noStrike" spc="-1">
                <a:solidFill>
                  <a:srgbClr val="000000"/>
                </a:solidFill>
                <a:latin typeface="Times New Roman"/>
                <a:ea typeface="+mn-ea"/>
              </a:rPr>
              <a:t> This should include an </a:t>
            </a:r>
            <a:r>
              <a:rPr lang="en-US" sz="1200" b="1" strike="noStrike" spc="-1">
                <a:solidFill>
                  <a:srgbClr val="000000"/>
                </a:solidFill>
                <a:latin typeface="Times New Roman"/>
                <a:ea typeface="+mn-ea"/>
              </a:rPr>
              <a:t>assessment of current well performance and water quality. </a:t>
            </a:r>
            <a:r>
              <a:rPr lang="en-US" sz="1200" b="0" strike="noStrike" spc="-1">
                <a:solidFill>
                  <a:srgbClr val="000000"/>
                </a:solidFill>
                <a:latin typeface="Times New Roman"/>
                <a:ea typeface="+mn-ea"/>
              </a:rPr>
              <a:t>These data may then be compared with earlier measurements to </a:t>
            </a:r>
            <a:r>
              <a:rPr lang="en-US" sz="1200" b="1" strike="noStrike" spc="-1">
                <a:solidFill>
                  <a:srgbClr val="000000"/>
                </a:solidFill>
                <a:latin typeface="Times New Roman"/>
                <a:ea typeface="+mn-ea"/>
              </a:rPr>
              <a:t>see if there has been any deterioration</a:t>
            </a:r>
            <a:r>
              <a:rPr lang="en-US" sz="1200" b="0" strike="noStrike" spc="-1">
                <a:solidFill>
                  <a:srgbClr val="000000"/>
                </a:solidFill>
                <a:latin typeface="Times New Roman"/>
                <a:ea typeface="+mn-ea"/>
              </a:rPr>
              <a:t>. </a:t>
            </a:r>
            <a:endParaRPr lang="en-US" sz="1200" b="0" strike="noStrike" spc="-1">
              <a:latin typeface="Arial"/>
            </a:endParaRPr>
          </a:p>
          <a:p>
            <a:pPr marL="216000" indent="-214920">
              <a:lnSpc>
                <a:spcPct val="100000"/>
              </a:lnSpc>
            </a:pPr>
            <a:r>
              <a:rPr lang="en-US" sz="1200" b="0" strike="noStrike" spc="-1">
                <a:solidFill>
                  <a:srgbClr val="000000"/>
                </a:solidFill>
                <a:latin typeface="Times New Roman"/>
                <a:ea typeface="+mn-ea"/>
              </a:rPr>
              <a:t>What is the required </a:t>
            </a:r>
            <a:r>
              <a:rPr lang="en-US" sz="1200" b="0" u="sng" strike="noStrike" spc="-1">
                <a:solidFill>
                  <a:srgbClr val="000000"/>
                </a:solidFill>
                <a:uFillTx/>
                <a:latin typeface="Times New Roman"/>
                <a:ea typeface="+mn-ea"/>
              </a:rPr>
              <a:t>level of service</a:t>
            </a:r>
            <a:r>
              <a:rPr lang="en-US" sz="1200" b="0" strike="noStrike" spc="-1">
                <a:solidFill>
                  <a:srgbClr val="000000"/>
                </a:solidFill>
                <a:latin typeface="Times New Roman"/>
                <a:ea typeface="+mn-ea"/>
              </a:rPr>
              <a:t>? Is there </a:t>
            </a:r>
            <a:r>
              <a:rPr lang="en-US" sz="1200" b="1" strike="noStrike" spc="-1">
                <a:solidFill>
                  <a:srgbClr val="000000"/>
                </a:solidFill>
                <a:latin typeface="Times New Roman"/>
                <a:ea typeface="+mn-ea"/>
              </a:rPr>
              <a:t>adequate redundancy </a:t>
            </a:r>
            <a:r>
              <a:rPr lang="en-US" sz="1200" b="0" strike="noStrike" spc="-1">
                <a:solidFill>
                  <a:srgbClr val="000000"/>
                </a:solidFill>
                <a:latin typeface="Times New Roman"/>
                <a:ea typeface="+mn-ea"/>
              </a:rPr>
              <a:t>in the system to allow a well to fail? Or </a:t>
            </a:r>
            <a:r>
              <a:rPr lang="en-US" sz="1200" b="1" strike="noStrike" spc="-1">
                <a:solidFill>
                  <a:srgbClr val="000000"/>
                </a:solidFill>
                <a:latin typeface="Times New Roman"/>
                <a:ea typeface="+mn-ea"/>
              </a:rPr>
              <a:t>how long could it be out of service? </a:t>
            </a:r>
            <a:r>
              <a:rPr lang="en-US" sz="1200" b="0" strike="noStrike" spc="-1">
                <a:solidFill>
                  <a:srgbClr val="000000"/>
                </a:solidFill>
                <a:latin typeface="Times New Roman"/>
                <a:ea typeface="+mn-ea"/>
              </a:rPr>
              <a:t>For a water utility the required level of service generally means being able to provide water 100% of the time.</a:t>
            </a:r>
            <a:endParaRPr lang="en-US" sz="1200" b="0" strike="noStrike" spc="-1">
              <a:latin typeface="Arial"/>
            </a:endParaRPr>
          </a:p>
          <a:p>
            <a:pPr marL="216000" indent="-214920">
              <a:lnSpc>
                <a:spcPct val="100000"/>
              </a:lnSpc>
            </a:pPr>
            <a:r>
              <a:rPr lang="en-US" sz="1200" b="0" strike="noStrike" spc="-1">
                <a:solidFill>
                  <a:srgbClr val="000000"/>
                </a:solidFill>
                <a:latin typeface="Times New Roman"/>
                <a:ea typeface="+mn-ea"/>
              </a:rPr>
              <a:t> Which assets are </a:t>
            </a:r>
            <a:r>
              <a:rPr lang="en-US" sz="1200" b="0" u="sng" strike="noStrike" spc="-1">
                <a:solidFill>
                  <a:srgbClr val="000000"/>
                </a:solidFill>
                <a:uFillTx/>
                <a:latin typeface="Times New Roman"/>
                <a:ea typeface="+mn-ea"/>
              </a:rPr>
              <a:t>critical</a:t>
            </a:r>
            <a:r>
              <a:rPr lang="en-US" sz="1200" b="0" strike="noStrike" spc="-1">
                <a:solidFill>
                  <a:srgbClr val="000000"/>
                </a:solidFill>
                <a:latin typeface="Times New Roman"/>
                <a:ea typeface="+mn-ea"/>
              </a:rPr>
              <a:t>? - Based on its age and condition, </a:t>
            </a:r>
            <a:r>
              <a:rPr lang="en-US" sz="1200" b="1" strike="noStrike" spc="-1">
                <a:solidFill>
                  <a:srgbClr val="000000"/>
                </a:solidFill>
                <a:latin typeface="Times New Roman"/>
                <a:ea typeface="+mn-ea"/>
              </a:rPr>
              <a:t>how likely is a particular well to fail? </a:t>
            </a:r>
            <a:r>
              <a:rPr lang="en-US" sz="1200" b="0" strike="noStrike" spc="-1">
                <a:solidFill>
                  <a:srgbClr val="000000"/>
                </a:solidFill>
                <a:latin typeface="Times New Roman"/>
                <a:ea typeface="+mn-ea"/>
              </a:rPr>
              <a:t>And then </a:t>
            </a:r>
            <a:r>
              <a:rPr lang="en-US" sz="1200" b="1" strike="noStrike" spc="-1">
                <a:solidFill>
                  <a:srgbClr val="000000"/>
                </a:solidFill>
                <a:latin typeface="Times New Roman"/>
                <a:ea typeface="+mn-ea"/>
              </a:rPr>
              <a:t>what would be the consequences of failure? </a:t>
            </a:r>
            <a:r>
              <a:rPr lang="en-US" sz="1200" b="0" strike="noStrike" spc="-1">
                <a:solidFill>
                  <a:srgbClr val="000000"/>
                </a:solidFill>
                <a:latin typeface="Times New Roman"/>
                <a:ea typeface="+mn-ea"/>
              </a:rPr>
              <a:t>They would likely include repair or replacement costs and possibly other impacts such as a reduced level of service, loss of public confidence, or lost revenue.</a:t>
            </a:r>
            <a:endParaRPr lang="en-US" sz="1200" b="0" strike="noStrike" spc="-1">
              <a:latin typeface="Arial"/>
            </a:endParaRPr>
          </a:p>
          <a:p>
            <a:pPr marL="216000" indent="-214920">
              <a:lnSpc>
                <a:spcPct val="100000"/>
              </a:lnSpc>
            </a:pPr>
            <a:r>
              <a:rPr lang="en-US" sz="1200" b="0" u="sng" strike="noStrike" spc="-1">
                <a:solidFill>
                  <a:srgbClr val="000000"/>
                </a:solidFill>
                <a:uFillTx/>
                <a:latin typeface="Times New Roman"/>
                <a:ea typeface="+mn-ea"/>
              </a:rPr>
              <a:t>Minimize life cycle costs</a:t>
            </a:r>
            <a:r>
              <a:rPr lang="en-US" sz="1200" b="0" strike="noStrike" spc="-1">
                <a:solidFill>
                  <a:srgbClr val="000000"/>
                </a:solidFill>
                <a:latin typeface="Times New Roman"/>
                <a:ea typeface="+mn-ea"/>
              </a:rPr>
              <a:t> - Perform </a:t>
            </a:r>
            <a:r>
              <a:rPr lang="en-US" sz="1200" b="1" strike="noStrike" spc="-1">
                <a:solidFill>
                  <a:srgbClr val="000000"/>
                </a:solidFill>
                <a:latin typeface="Times New Roman"/>
                <a:ea typeface="+mn-ea"/>
              </a:rPr>
              <a:t>cost-benefit analysis </a:t>
            </a:r>
            <a:r>
              <a:rPr lang="en-US" sz="1200" b="0" strike="noStrike" spc="-1">
                <a:solidFill>
                  <a:srgbClr val="000000"/>
                </a:solidFill>
                <a:latin typeface="Times New Roman"/>
                <a:ea typeface="+mn-ea"/>
              </a:rPr>
              <a:t>and evaluate </a:t>
            </a:r>
            <a:r>
              <a:rPr lang="en-US" sz="1200" b="1" strike="noStrike" spc="-1">
                <a:solidFill>
                  <a:srgbClr val="000000"/>
                </a:solidFill>
                <a:latin typeface="Times New Roman"/>
                <a:ea typeface="+mn-ea"/>
              </a:rPr>
              <a:t>how replacement costs compare with maintenance and rehabilitation costs</a:t>
            </a:r>
            <a:r>
              <a:rPr lang="en-US" sz="1200" b="0" strike="noStrike" spc="-1">
                <a:solidFill>
                  <a:srgbClr val="000000"/>
                </a:solidFill>
                <a:latin typeface="Times New Roman"/>
                <a:ea typeface="+mn-ea"/>
              </a:rPr>
              <a:t>. For example, is it cheaper over the long run to simply run a well to failure and then replace it? Or will periodic maintenance and rehabilitation increase the useful life enough to offset these recurring costs? This assessment needs to consider actual operating costs that can be impacted by deteriorating well performance over time.</a:t>
            </a:r>
            <a:endParaRPr lang="en-US" sz="1200" b="0" strike="noStrike" spc="-1">
              <a:latin typeface="Arial"/>
            </a:endParaRPr>
          </a:p>
          <a:p>
            <a:pPr marL="216000" indent="-214920">
              <a:lnSpc>
                <a:spcPct val="100000"/>
              </a:lnSpc>
            </a:pPr>
            <a:r>
              <a:rPr lang="en-US" sz="1200" b="0" u="sng" strike="noStrike" spc="-1">
                <a:solidFill>
                  <a:srgbClr val="000000"/>
                </a:solidFill>
                <a:uFillTx/>
                <a:latin typeface="Times New Roman"/>
                <a:ea typeface="+mn-ea"/>
              </a:rPr>
              <a:t>Develop funding plan </a:t>
            </a:r>
            <a:r>
              <a:rPr lang="en-US" sz="1200" b="0" strike="noStrike" spc="-1">
                <a:solidFill>
                  <a:srgbClr val="000000"/>
                </a:solidFill>
                <a:latin typeface="Times New Roman"/>
                <a:ea typeface="+mn-ea"/>
              </a:rPr>
              <a:t>- to </a:t>
            </a:r>
            <a:r>
              <a:rPr lang="en-US" sz="1200" b="1" strike="noStrike" spc="-1">
                <a:solidFill>
                  <a:srgbClr val="000000"/>
                </a:solidFill>
                <a:latin typeface="Times New Roman"/>
                <a:ea typeface="+mn-ea"/>
              </a:rPr>
              <a:t>cover maintenance, repair and replacement costs </a:t>
            </a:r>
            <a:r>
              <a:rPr lang="en-US" sz="1200" b="0" strike="noStrike" spc="-1">
                <a:solidFill>
                  <a:srgbClr val="000000"/>
                </a:solidFill>
                <a:latin typeface="Times New Roman"/>
                <a:ea typeface="+mn-ea"/>
              </a:rPr>
              <a:t>taking into account level of service requirements and escalated cash flow and cost estimates.</a:t>
            </a:r>
            <a:endParaRPr lang="en-US" sz="1200" b="0" strike="noStrike" spc="-1">
              <a:latin typeface="Arial"/>
            </a:endParaRPr>
          </a:p>
          <a:p>
            <a:pPr marL="216000" indent="-214920">
              <a:lnSpc>
                <a:spcPct val="100000"/>
              </a:lnSpc>
            </a:pPr>
            <a:endParaRPr lang="en-US" sz="1200" b="0" strike="noStrike" spc="-1">
              <a:latin typeface="Arial"/>
            </a:endParaRPr>
          </a:p>
          <a:p>
            <a:pPr marL="216000" indent="-214920">
              <a:lnSpc>
                <a:spcPct val="100000"/>
              </a:lnSpc>
            </a:pPr>
            <a:r>
              <a:rPr lang="en-US" sz="1200" b="0" strike="noStrike" spc="-1">
                <a:solidFill>
                  <a:srgbClr val="000000"/>
                </a:solidFill>
                <a:latin typeface="Times New Roman"/>
                <a:ea typeface="+mn-ea"/>
              </a:rPr>
              <a:t>The circle indicates that this is an ongoing process that requires periodic reevaluation.</a:t>
            </a:r>
            <a:endParaRPr lang="en-US" sz="1200" b="0" strike="noStrike" spc="-1">
              <a:latin typeface="Arial"/>
            </a:endParaRPr>
          </a:p>
          <a:p>
            <a:pPr marL="216000" indent="-214920">
              <a:lnSpc>
                <a:spcPct val="100000"/>
              </a:lnSpc>
            </a:pPr>
            <a:endParaRPr lang="en-US" sz="1200" b="0" strike="noStrike" spc="-1">
              <a:latin typeface="Arial"/>
            </a:endParaRPr>
          </a:p>
        </p:txBody>
      </p:sp>
      <p:sp>
        <p:nvSpPr>
          <p:cNvPr id="75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5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5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5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PlaceHolder 1"/>
          <p:cNvSpPr>
            <a:spLocks noGrp="1"/>
          </p:cNvSpPr>
          <p:nvPr>
            <p:ph type="body"/>
          </p:nvPr>
        </p:nvSpPr>
        <p:spPr>
          <a:xfrm>
            <a:off x="934560" y="4416480"/>
            <a:ext cx="5139360" cy="4181760"/>
          </a:xfrm>
          <a:prstGeom prst="rect">
            <a:avLst/>
          </a:prstGeom>
        </p:spPr>
        <p:txBody>
          <a:bodyPr lIns="0" tIns="0" rIns="0" bIns="0"/>
          <a:lstStyle/>
          <a:p>
            <a:pPr marL="216000" indent="-215280">
              <a:lnSpc>
                <a:spcPct val="100000"/>
              </a:lnSpc>
              <a:spcBef>
                <a:spcPts val="360"/>
              </a:spcBef>
            </a:pPr>
            <a:r>
              <a:rPr lang="en-US" sz="2000" b="0" strike="noStrike" spc="-1">
                <a:latin typeface="Arial"/>
              </a:rPr>
              <a:t>Comes in 1/8 to 36 inches, 21ft lenghts</a:t>
            </a:r>
          </a:p>
          <a:p>
            <a:pPr marL="216000" indent="-215280">
              <a:lnSpc>
                <a:spcPct val="100000"/>
              </a:lnSpc>
            </a:pPr>
            <a:r>
              <a:rPr lang="en-US" sz="2000" b="0" strike="noStrike" spc="-1">
                <a:latin typeface="Arial"/>
              </a:rPr>
              <a:t>Upper (Vitaulic) lower (Dresser)</a:t>
            </a:r>
          </a:p>
          <a:p>
            <a:pPr marL="216000" indent="-215280">
              <a:lnSpc>
                <a:spcPct val="100000"/>
              </a:lnSpc>
            </a:pPr>
            <a:endParaRPr lang="en-US" sz="2000" b="0" strike="noStrike" spc="-1">
              <a:latin typeface="Arial"/>
            </a:endParaRPr>
          </a:p>
        </p:txBody>
      </p:sp>
      <p:sp>
        <p:nvSpPr>
          <p:cNvPr id="48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8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8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9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75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5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5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6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76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6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6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6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767" name="CustomShape 2"/>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6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6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70" name="CustomShape 5"/>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Accounting for every drop of water.</a:t>
            </a:r>
          </a:p>
        </p:txBody>
      </p:sp>
      <p:sp>
        <p:nvSpPr>
          <p:cNvPr id="77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7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7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7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77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7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7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8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78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8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8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8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Before you spend money on expensive leak detection program, make sure your data is good. </a:t>
            </a:r>
          </a:p>
        </p:txBody>
      </p:sp>
      <p:sp>
        <p:nvSpPr>
          <p:cNvPr id="78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8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8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9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79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9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9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9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79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9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79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0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802" name="CustomShape 2"/>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0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0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05" name="CustomShape 5"/>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Asbestos = Transite (commercial name)</a:t>
            </a:r>
          </a:p>
          <a:p>
            <a:r>
              <a:rPr lang="en-US" sz="2000" b="0" strike="noStrike" spc="-1">
                <a:latin typeface="Arial"/>
              </a:rPr>
              <a:t>3-36 inches, 13 ft lengths + short sections</a:t>
            </a:r>
          </a:p>
          <a:p>
            <a:r>
              <a:rPr lang="en-US" sz="2000" b="0" strike="noStrike" spc="-1">
                <a:latin typeface="Arial"/>
              </a:rPr>
              <a:t>Use CI fittings and valves, not made anymore.</a:t>
            </a:r>
          </a:p>
          <a:p>
            <a:endParaRPr lang="en-US" sz="2000" b="0" strike="noStrike" spc="-1">
              <a:latin typeface="Arial"/>
            </a:endParaRPr>
          </a:p>
          <a:p>
            <a:r>
              <a:rPr lang="en-US" sz="2000" b="0" strike="noStrike" spc="-1">
                <a:latin typeface="Arial"/>
              </a:rPr>
              <a:t>Plastic: Both PVC and HDPE have the same OD as CI, PVC can be used to repair CI. </a:t>
            </a:r>
          </a:p>
          <a:p>
            <a:r>
              <a:rPr lang="en-US" sz="2000" b="0" strike="noStrike" spc="-1">
                <a:latin typeface="Arial"/>
              </a:rPr>
              <a:t>PVC- Bell and spigot joints (lubricate and push in), 1/2 - 16 inch, 20 ft lengths</a:t>
            </a:r>
          </a:p>
          <a:p>
            <a:r>
              <a:rPr lang="en-US" sz="2000" b="0" strike="noStrike" spc="-1">
                <a:latin typeface="Arial"/>
              </a:rPr>
              <a:t>HDPE - heat fused, stainless steel insert, stainless steel adapters for vitaulic, flanged. up to 3 inch in a roll, larger sizes (up to 16 in) 20 and 40 ft lengths.</a:t>
            </a:r>
          </a:p>
          <a:p>
            <a:r>
              <a:rPr lang="en-US" sz="2000" b="0" strike="noStrike" spc="-1">
                <a:latin typeface="Arial"/>
              </a:rPr>
              <a:t>HDPE is pressure rated up to 220 psi</a:t>
            </a:r>
          </a:p>
        </p:txBody>
      </p:sp>
      <p:sp>
        <p:nvSpPr>
          <p:cNvPr id="49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9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9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9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80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0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0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1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81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1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1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1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81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1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1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2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82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2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2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2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PlaceHolder 1"/>
          <p:cNvSpPr>
            <a:spLocks noGrp="1"/>
          </p:cNvSpPr>
          <p:nvPr>
            <p:ph type="body"/>
          </p:nvPr>
        </p:nvSpPr>
        <p:spPr>
          <a:xfrm>
            <a:off x="934560" y="4416480"/>
            <a:ext cx="5139360" cy="4181760"/>
          </a:xfrm>
          <a:prstGeom prst="rect">
            <a:avLst/>
          </a:prstGeom>
        </p:spPr>
        <p:txBody>
          <a:bodyPr lIns="0" tIns="0" rIns="0" bIns="0"/>
          <a:lstStyle/>
          <a:p>
            <a:pPr marL="216000" indent="-215280">
              <a:lnSpc>
                <a:spcPct val="100000"/>
              </a:lnSpc>
              <a:spcBef>
                <a:spcPts val="360"/>
              </a:spcBef>
            </a:pPr>
            <a:r>
              <a:rPr lang="en-US" sz="2000" b="0" strike="noStrike" spc="-1">
                <a:latin typeface="Arial"/>
              </a:rPr>
              <a:t>In this example a boiler has its own loop, separated from the potable water system by a check valve.  The boiler system adds a scale inhibitor.  If the pressure of the boiler system becomes greater than the pressure on the potable water side of the check valve and the check valve fails, then the water will flow back into the potable water supply from the greater pressure in the boiler loop.  A check valve is not an adequate barrier for a toxic scale inhibitor.  There should be an air gap or RPZ device here.</a:t>
            </a:r>
          </a:p>
          <a:p>
            <a:pPr marL="216000" indent="-215280">
              <a:lnSpc>
                <a:spcPct val="100000"/>
              </a:lnSpc>
            </a:pPr>
            <a:endParaRPr lang="en-US" sz="2000" b="0" strike="noStrike" spc="-1">
              <a:latin typeface="Arial"/>
            </a:endParaRPr>
          </a:p>
        </p:txBody>
      </p:sp>
      <p:sp>
        <p:nvSpPr>
          <p:cNvPr id="82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2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2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3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p:cNvSpPr>
          <p:nvPr>
            <p:ph type="body"/>
          </p:nvPr>
        </p:nvSpPr>
        <p:spPr>
          <a:xfrm>
            <a:off x="934560" y="4416480"/>
            <a:ext cx="5139360" cy="4181760"/>
          </a:xfrm>
          <a:prstGeom prst="rect">
            <a:avLst/>
          </a:prstGeom>
        </p:spPr>
        <p:txBody>
          <a:bodyPr lIns="0" tIns="0" rIns="0" bIns="0"/>
          <a:lstStyle/>
          <a:p>
            <a:pPr marL="216000" indent="-215280">
              <a:lnSpc>
                <a:spcPct val="100000"/>
              </a:lnSpc>
              <a:spcBef>
                <a:spcPts val="360"/>
              </a:spcBef>
            </a:pPr>
            <a:r>
              <a:rPr lang="en-US" sz="2000" b="0" strike="noStrike" spc="-1">
                <a:latin typeface="Arial"/>
              </a:rPr>
              <a:t>The other type of cross connection is backsiphonage.  It occurs when the pressure in the pws drops and siphons unknown quality water into it.  In this case a backhoe has broken the pws water main causing the pressure to drop.  A hose in a farm truck is submerged in a solution tank.  The solution is siphoned through the hose to the water main under negative pressure.  We are aware of this type of cross connection happening recently (last 10 years) in Louisiana.  Before that it also happened in Oklahoma and Texas in our Region.  In the case in Texas some people died.  In the Louisiana case a law suit followed and the water system had serious liability problems.  The Oklahoma situation ended better, the system had to be flushed for a prolonged period of time but no one became ill.</a:t>
            </a:r>
          </a:p>
          <a:p>
            <a:pPr marL="216000" indent="-215280">
              <a:lnSpc>
                <a:spcPct val="100000"/>
              </a:lnSpc>
            </a:pPr>
            <a:endParaRPr lang="en-US" sz="2000" b="0" strike="noStrike" spc="-1">
              <a:latin typeface="Arial"/>
            </a:endParaRPr>
          </a:p>
        </p:txBody>
      </p:sp>
      <p:sp>
        <p:nvSpPr>
          <p:cNvPr id="83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3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3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3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PlaceHolder 1"/>
          <p:cNvSpPr>
            <a:spLocks noGrp="1"/>
          </p:cNvSpPr>
          <p:nvPr>
            <p:ph type="body"/>
          </p:nvPr>
        </p:nvSpPr>
        <p:spPr>
          <a:xfrm>
            <a:off x="934560" y="4416480"/>
            <a:ext cx="5139360" cy="4181760"/>
          </a:xfrm>
          <a:prstGeom prst="rect">
            <a:avLst/>
          </a:prstGeom>
        </p:spPr>
        <p:txBody>
          <a:bodyPr lIns="0" tIns="0" rIns="0" bIns="0"/>
          <a:lstStyle/>
          <a:p>
            <a:pPr marL="216000" indent="-214920">
              <a:lnSpc>
                <a:spcPct val="100000"/>
              </a:lnSpc>
            </a:pPr>
            <a:r>
              <a:rPr lang="en-US" sz="2000" b="0" strike="noStrike" spc="-1">
                <a:latin typeface="Arial"/>
              </a:rPr>
              <a:t>A direct cross connection is one that is permanently plumbed into a system.  An indirect cross connection is one that may be temporary like a hose lying below the lip of a sink.  I have heard of garden hoses referred to as portable cross connections.  </a:t>
            </a:r>
          </a:p>
          <a:p>
            <a:pPr marL="216000" indent="-214920">
              <a:lnSpc>
                <a:spcPct val="100000"/>
              </a:lnSpc>
            </a:pPr>
            <a:r>
              <a:rPr lang="en-US" sz="2000" b="0" strike="noStrike" spc="-1">
                <a:latin typeface="Arial"/>
              </a:rPr>
              <a:t>These  are common cross connections that you see in water plants.  The chemical mixing tank cross connection seems to  exist at every small plant in our region.  Hoses in sinks are also very common.</a:t>
            </a:r>
          </a:p>
        </p:txBody>
      </p:sp>
      <p:sp>
        <p:nvSpPr>
          <p:cNvPr id="83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3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3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4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84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4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4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4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p:cNvSpPr>
          <p:nvPr>
            <p:ph type="body"/>
          </p:nvPr>
        </p:nvSpPr>
        <p:spPr>
          <a:xfrm>
            <a:off x="934560" y="4416480"/>
            <a:ext cx="5139360" cy="4181760"/>
          </a:xfrm>
          <a:prstGeom prst="rect">
            <a:avLst/>
          </a:prstGeom>
        </p:spPr>
        <p:txBody>
          <a:bodyPr lIns="0" tIns="0" rIns="0" bIns="0"/>
          <a:lstStyle/>
          <a:p>
            <a:pPr marL="216000" indent="-214920">
              <a:lnSpc>
                <a:spcPct val="100000"/>
              </a:lnSpc>
            </a:pPr>
            <a:r>
              <a:rPr lang="en-US" sz="2000" b="0" strike="noStrike" spc="-1">
                <a:latin typeface="Arial"/>
              </a:rPr>
              <a:t>The best cross connection protection device is an air gap.  It never fails if it is arranged at a 2D distance.</a:t>
            </a:r>
          </a:p>
        </p:txBody>
      </p:sp>
      <p:sp>
        <p:nvSpPr>
          <p:cNvPr id="84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4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4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5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PlaceHolder 1"/>
          <p:cNvSpPr>
            <a:spLocks noGrp="1"/>
          </p:cNvSpPr>
          <p:nvPr>
            <p:ph type="body"/>
          </p:nvPr>
        </p:nvSpPr>
        <p:spPr>
          <a:xfrm>
            <a:off x="934560" y="4416480"/>
            <a:ext cx="5139360" cy="4181760"/>
          </a:xfrm>
          <a:prstGeom prst="rect">
            <a:avLst/>
          </a:prstGeom>
        </p:spPr>
        <p:txBody>
          <a:bodyPr lIns="0" tIns="0" rIns="0" bIns="0"/>
          <a:lstStyle/>
          <a:p>
            <a:pPr marL="216000" indent="-215280">
              <a:lnSpc>
                <a:spcPct val="100000"/>
              </a:lnSpc>
              <a:spcBef>
                <a:spcPts val="360"/>
              </a:spcBef>
            </a:pPr>
            <a:r>
              <a:rPr lang="en-US" sz="2000" b="0" strike="noStrike" spc="-1">
                <a:latin typeface="Arial"/>
              </a:rPr>
              <a:t>This type of device can be used to assure an airgap is in place at the end of a watering station.</a:t>
            </a:r>
          </a:p>
          <a:p>
            <a:pPr marL="216000" indent="-215280">
              <a:lnSpc>
                <a:spcPct val="100000"/>
              </a:lnSpc>
            </a:pPr>
            <a:endParaRPr lang="en-US" sz="2000" b="0" strike="noStrike" spc="-1">
              <a:latin typeface="Arial"/>
            </a:endParaRPr>
          </a:p>
        </p:txBody>
      </p:sp>
      <p:sp>
        <p:nvSpPr>
          <p:cNvPr id="85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5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5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5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49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9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49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0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85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5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5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6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p:cNvSpPr>
          <p:nvPr>
            <p:ph type="body"/>
          </p:nvPr>
        </p:nvSpPr>
        <p:spPr>
          <a:xfrm>
            <a:off x="934560" y="4416480"/>
            <a:ext cx="5139360" cy="4181760"/>
          </a:xfrm>
          <a:prstGeom prst="rect">
            <a:avLst/>
          </a:prstGeom>
        </p:spPr>
        <p:txBody>
          <a:bodyPr lIns="0" tIns="0" rIns="0" bIns="0"/>
          <a:lstStyle/>
          <a:p>
            <a:pPr marL="216000" indent="-215280">
              <a:lnSpc>
                <a:spcPct val="100000"/>
              </a:lnSpc>
              <a:spcBef>
                <a:spcPts val="360"/>
              </a:spcBef>
            </a:pPr>
            <a:r>
              <a:rPr lang="en-US" sz="2000" b="0" strike="noStrike" spc="-1">
                <a:latin typeface="Arial"/>
              </a:rPr>
              <a:t>An RPZ is the only mechanical device that is suitable for high hazard situations ( An air gap is still better).  It incorporates two check valves and a vacuum breaker in between them.  There are test ports for testing each of the three elements.  These have to be installed right side up so the vacuum breaker will work.  Whenever the system is pressured up it should spit out the vacuum breaker momentarily (until it closes) and then stop.  if it flows continually out the middle port, the vacuum breaker is not functioning and  at least one of the check valves is not functioning</a:t>
            </a:r>
          </a:p>
        </p:txBody>
      </p:sp>
      <p:sp>
        <p:nvSpPr>
          <p:cNvPr id="86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6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6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6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86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6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6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7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PlaceHolder 1"/>
          <p:cNvSpPr>
            <a:spLocks noGrp="1"/>
          </p:cNvSpPr>
          <p:nvPr>
            <p:ph type="body"/>
          </p:nvPr>
        </p:nvSpPr>
        <p:spPr>
          <a:xfrm>
            <a:off x="934560" y="4416480"/>
            <a:ext cx="5139360" cy="4181760"/>
          </a:xfrm>
          <a:prstGeom prst="rect">
            <a:avLst/>
          </a:prstGeom>
        </p:spPr>
        <p:txBody>
          <a:bodyPr lIns="0" tIns="0" rIns="0" bIns="0"/>
          <a:lstStyle/>
          <a:p>
            <a:pPr marL="216000" indent="-215280">
              <a:lnSpc>
                <a:spcPct val="100000"/>
              </a:lnSpc>
              <a:spcBef>
                <a:spcPts val="360"/>
              </a:spcBef>
            </a:pPr>
            <a:r>
              <a:rPr lang="en-US" sz="2000" b="0" strike="noStrike" spc="-1">
                <a:latin typeface="Arial"/>
              </a:rPr>
              <a:t>This is a double check valve.  This graphic shows the water on the right unable to backflow  against the first check valve.  If the first on fails there is a back up.  Because check valves can stick, they are only suitable for low hazard situations.</a:t>
            </a:r>
          </a:p>
          <a:p>
            <a:pPr marL="216000" indent="-215280">
              <a:lnSpc>
                <a:spcPct val="100000"/>
              </a:lnSpc>
            </a:pPr>
            <a:endParaRPr lang="en-US" sz="2000" b="0" strike="noStrike" spc="-1">
              <a:latin typeface="Arial"/>
            </a:endParaRPr>
          </a:p>
        </p:txBody>
      </p:sp>
      <p:sp>
        <p:nvSpPr>
          <p:cNvPr id="87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7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7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7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PlaceHolder 1"/>
          <p:cNvSpPr>
            <a:spLocks noGrp="1"/>
          </p:cNvSpPr>
          <p:nvPr>
            <p:ph type="body"/>
          </p:nvPr>
        </p:nvSpPr>
        <p:spPr>
          <a:xfrm>
            <a:off x="934560" y="4416480"/>
            <a:ext cx="5139360" cy="4181760"/>
          </a:xfrm>
          <a:prstGeom prst="rect">
            <a:avLst/>
          </a:prstGeom>
        </p:spPr>
        <p:txBody>
          <a:bodyPr lIns="0" tIns="0" rIns="0" bIns="0"/>
          <a:lstStyle/>
          <a:p>
            <a:pPr marL="216000" indent="-214920">
              <a:lnSpc>
                <a:spcPct val="100000"/>
              </a:lnSpc>
            </a:pPr>
            <a:r>
              <a:rPr lang="en-US" sz="2000" b="0" strike="noStrike" spc="-1">
                <a:latin typeface="+mn-lt"/>
              </a:rPr>
              <a:t>An atmospheric vacuum breaker is ok in Non health related situations.  It will prevent back siphonage but not backflow.  It must be put in vertically so gravity will cause it to close under siphonage conditions.  These are subject to failure if they get dirty and stick open.</a:t>
            </a:r>
            <a:endParaRPr lang="en-US" sz="2000" b="0" strike="noStrike" spc="-1">
              <a:latin typeface="Arial"/>
            </a:endParaRPr>
          </a:p>
        </p:txBody>
      </p:sp>
      <p:sp>
        <p:nvSpPr>
          <p:cNvPr id="87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7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7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8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 name="PlaceHolder 1"/>
          <p:cNvSpPr>
            <a:spLocks noGrp="1"/>
          </p:cNvSpPr>
          <p:nvPr>
            <p:ph type="body"/>
          </p:nvPr>
        </p:nvSpPr>
        <p:spPr>
          <a:xfrm>
            <a:off x="934560" y="4416480"/>
            <a:ext cx="5139360" cy="4181760"/>
          </a:xfrm>
          <a:prstGeom prst="rect">
            <a:avLst/>
          </a:prstGeom>
        </p:spPr>
        <p:txBody>
          <a:bodyPr lIns="0" tIns="0" rIns="0" bIns="0"/>
          <a:lstStyle/>
          <a:p>
            <a:pPr marL="216000" indent="-214920">
              <a:lnSpc>
                <a:spcPct val="100000"/>
              </a:lnSpc>
            </a:pPr>
            <a:r>
              <a:rPr lang="en-US" sz="2000" b="0" strike="noStrike" spc="-1">
                <a:latin typeface="Arial"/>
              </a:rPr>
              <a:t>An atmospheric vacuum breaker is ok in Non health related situations.  It will prevent back siphonage but not backflow.  It must be put in vertically so gravity will cause it to close under siphonage conditions.  These are subject to failure if they get dirty and stick open.</a:t>
            </a:r>
          </a:p>
        </p:txBody>
      </p:sp>
      <p:sp>
        <p:nvSpPr>
          <p:cNvPr id="88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8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8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8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88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8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8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9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PlaceHolder 1"/>
          <p:cNvSpPr>
            <a:spLocks noGrp="1"/>
          </p:cNvSpPr>
          <p:nvPr>
            <p:ph type="body"/>
          </p:nvPr>
        </p:nvSpPr>
        <p:spPr>
          <a:xfrm>
            <a:off x="934560" y="4416480"/>
            <a:ext cx="5139360" cy="4181760"/>
          </a:xfrm>
          <a:prstGeom prst="rect">
            <a:avLst/>
          </a:prstGeom>
        </p:spPr>
        <p:txBody>
          <a:bodyPr lIns="0" tIns="0" rIns="0" bIns="0"/>
          <a:lstStyle/>
          <a:p>
            <a:r>
              <a:rPr lang="en-US" sz="2000" b="0" strike="noStrike" spc="-1">
                <a:latin typeface="Arial"/>
              </a:rPr>
              <a:t>This device incorporates a check valve and an atmospheric vacuum breaker.  A check valve will prevent back flow.  It is also subject to sticking open however.  If you have a device like this it should prevent back flow and back siphonage if it is working properly.  The test port make it possible to check its effectiveness.  It would be appropriate for intermediate hazard conditions.</a:t>
            </a:r>
          </a:p>
        </p:txBody>
      </p:sp>
      <p:sp>
        <p:nvSpPr>
          <p:cNvPr id="89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9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9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9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897" name="CustomShape 2"/>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9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89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00" name="CustomShape 5"/>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90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0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0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0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PlaceHolder 1"/>
          <p:cNvSpPr>
            <a:spLocks noGrp="1"/>
          </p:cNvSpPr>
          <p:nvPr>
            <p:ph type="body"/>
          </p:nvPr>
        </p:nvSpPr>
        <p:spPr>
          <a:xfrm>
            <a:off x="934560" y="4416480"/>
            <a:ext cx="5139360" cy="4181760"/>
          </a:xfrm>
          <a:prstGeom prst="rect">
            <a:avLst/>
          </a:prstGeom>
        </p:spPr>
        <p:txBody>
          <a:bodyPr lIns="0" tIns="0" rIns="0" bIns="0"/>
          <a:lstStyle/>
          <a:p>
            <a:endParaRPr lang="en-US" sz="2000" b="0" strike="noStrike" spc="-1">
              <a:latin typeface="Arial"/>
            </a:endParaRPr>
          </a:p>
        </p:txBody>
      </p:sp>
      <p:sp>
        <p:nvSpPr>
          <p:cNvPr id="50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0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0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50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PlaceHolder 1"/>
          <p:cNvSpPr>
            <a:spLocks noGrp="1"/>
          </p:cNvSpPr>
          <p:nvPr>
            <p:ph type="body"/>
          </p:nvPr>
        </p:nvSpPr>
        <p:spPr>
          <a:xfrm>
            <a:off x="934560" y="4416480"/>
            <a:ext cx="5139360" cy="4181760"/>
          </a:xfrm>
          <a:prstGeom prst="rect">
            <a:avLst/>
          </a:prstGeom>
        </p:spPr>
        <p:txBody>
          <a:bodyPr lIns="0" tIns="0" rIns="0" bIns="0"/>
          <a:lstStyle/>
          <a:p>
            <a:pPr marL="216000" indent="-215280">
              <a:lnSpc>
                <a:spcPct val="100000"/>
              </a:lnSpc>
              <a:spcBef>
                <a:spcPts val="360"/>
              </a:spcBef>
            </a:pPr>
            <a:r>
              <a:rPr lang="en-US" sz="2000" b="0" strike="noStrike" spc="-1">
                <a:latin typeface="Arial"/>
              </a:rPr>
              <a:t>This is a potable water line attached to a hose that is submerged in a floor drain.</a:t>
            </a:r>
          </a:p>
          <a:p>
            <a:pPr marL="216000" indent="-215280">
              <a:lnSpc>
                <a:spcPct val="100000"/>
              </a:lnSpc>
            </a:pPr>
            <a:endParaRPr lang="en-US" sz="2000" b="0" strike="noStrike" spc="-1">
              <a:latin typeface="Arial"/>
            </a:endParaRPr>
          </a:p>
        </p:txBody>
      </p:sp>
      <p:sp>
        <p:nvSpPr>
          <p:cNvPr id="90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0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0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1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PlaceHolder 1"/>
          <p:cNvSpPr>
            <a:spLocks noGrp="1"/>
          </p:cNvSpPr>
          <p:nvPr>
            <p:ph type="body"/>
          </p:nvPr>
        </p:nvSpPr>
        <p:spPr>
          <a:xfrm>
            <a:off x="934560" y="4416480"/>
            <a:ext cx="5139360" cy="4181760"/>
          </a:xfrm>
          <a:prstGeom prst="rect">
            <a:avLst/>
          </a:prstGeom>
        </p:spPr>
        <p:txBody>
          <a:bodyPr lIns="0" tIns="0" rIns="0" bIns="0"/>
          <a:lstStyle/>
          <a:p>
            <a:pPr marL="216000" indent="-215280">
              <a:lnSpc>
                <a:spcPct val="100000"/>
              </a:lnSpc>
              <a:spcBef>
                <a:spcPts val="360"/>
              </a:spcBef>
            </a:pPr>
            <a:r>
              <a:rPr lang="en-US" sz="2000" b="0" strike="noStrike" spc="-1">
                <a:latin typeface="Arial"/>
              </a:rPr>
              <a:t>This is a potable water line attached to a hose that is submerged in a floor drain.</a:t>
            </a:r>
          </a:p>
        </p:txBody>
      </p:sp>
      <p:sp>
        <p:nvSpPr>
          <p:cNvPr id="91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1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1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1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PlaceHolder 1"/>
          <p:cNvSpPr>
            <a:spLocks noGrp="1"/>
          </p:cNvSpPr>
          <p:nvPr>
            <p:ph type="body"/>
          </p:nvPr>
        </p:nvSpPr>
        <p:spPr>
          <a:xfrm>
            <a:off x="934560" y="4416480"/>
            <a:ext cx="5139360" cy="4181760"/>
          </a:xfrm>
          <a:prstGeom prst="rect">
            <a:avLst/>
          </a:prstGeom>
        </p:spPr>
        <p:txBody>
          <a:bodyPr lIns="0" tIns="0" rIns="0" bIns="0"/>
          <a:lstStyle/>
          <a:p>
            <a:pPr marL="216000" indent="-214920">
              <a:lnSpc>
                <a:spcPct val="100000"/>
              </a:lnSpc>
            </a:pPr>
            <a:r>
              <a:rPr lang="en-US" sz="2000" b="0" strike="noStrike" spc="-1">
                <a:latin typeface="Arial"/>
              </a:rPr>
              <a:t>At pumping stations also there are cross connections that can occur.  </a:t>
            </a:r>
          </a:p>
          <a:p>
            <a:pPr marL="216000" indent="-214920">
              <a:lnSpc>
                <a:spcPct val="100000"/>
              </a:lnSpc>
            </a:pPr>
            <a:r>
              <a:rPr lang="en-US" sz="2000" b="0" strike="noStrike" spc="-1">
                <a:latin typeface="Arial"/>
              </a:rPr>
              <a:t>As we said earlier, when a pump comes on the air release valve usually spits water and air for a second or two.  At some water plants the operators will unknowingly plumb the air relief discharges into a sewer or drain to avoid getting the water on the floor.</a:t>
            </a:r>
          </a:p>
          <a:p>
            <a:pPr marL="216000" indent="-214920">
              <a:lnSpc>
                <a:spcPct val="100000"/>
              </a:lnSpc>
            </a:pPr>
            <a:endParaRPr lang="en-US" sz="2000" b="0" strike="noStrike" spc="-1">
              <a:latin typeface="Arial"/>
            </a:endParaRPr>
          </a:p>
        </p:txBody>
      </p:sp>
      <p:sp>
        <p:nvSpPr>
          <p:cNvPr id="91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1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1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2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PlaceHolder 1"/>
          <p:cNvSpPr>
            <a:spLocks noGrp="1"/>
          </p:cNvSpPr>
          <p:nvPr>
            <p:ph type="body"/>
          </p:nvPr>
        </p:nvSpPr>
        <p:spPr>
          <a:xfrm>
            <a:off x="934560" y="4416480"/>
            <a:ext cx="5139360" cy="4181760"/>
          </a:xfrm>
          <a:prstGeom prst="rect">
            <a:avLst/>
          </a:prstGeom>
        </p:spPr>
        <p:txBody>
          <a:bodyPr lIns="0" tIns="0" rIns="0" bIns="0"/>
          <a:lstStyle/>
          <a:p>
            <a:pPr marL="216000" indent="-215280">
              <a:lnSpc>
                <a:spcPct val="100000"/>
              </a:lnSpc>
              <a:spcBef>
                <a:spcPts val="360"/>
              </a:spcBef>
            </a:pPr>
            <a:r>
              <a:rPr lang="en-US" sz="2000" b="0" strike="noStrike" spc="-1">
                <a:latin typeface="Arial"/>
              </a:rPr>
              <a:t>This is an example of an air release valve plumbed directly into a drain.  In this case it was a clear well and the hole opened a conduit into the clear well from above.</a:t>
            </a:r>
          </a:p>
          <a:p>
            <a:pPr marL="216000" indent="-215280">
              <a:lnSpc>
                <a:spcPct val="100000"/>
              </a:lnSpc>
            </a:pPr>
            <a:endParaRPr lang="en-US" sz="2000" b="0" strike="noStrike" spc="-1">
              <a:latin typeface="Arial"/>
            </a:endParaRPr>
          </a:p>
        </p:txBody>
      </p:sp>
      <p:sp>
        <p:nvSpPr>
          <p:cNvPr id="92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2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2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2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 name="CustomShape 1"/>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27" name="PlaceHolder 2"/>
          <p:cNvSpPr>
            <a:spLocks noGrp="1"/>
          </p:cNvSpPr>
          <p:nvPr>
            <p:ph type="body"/>
          </p:nvPr>
        </p:nvSpPr>
        <p:spPr>
          <a:xfrm>
            <a:off x="934560" y="4416480"/>
            <a:ext cx="5139360" cy="4181760"/>
          </a:xfrm>
          <a:prstGeom prst="rect">
            <a:avLst/>
          </a:prstGeom>
        </p:spPr>
        <p:txBody>
          <a:bodyPr lIns="0" tIns="0" rIns="0" bIns="0"/>
          <a:lstStyle/>
          <a:p>
            <a:pPr marL="216000" indent="-214920">
              <a:lnSpc>
                <a:spcPct val="100000"/>
              </a:lnSpc>
            </a:pPr>
            <a:r>
              <a:rPr lang="en-US" sz="2000" b="0" strike="noStrike" spc="-1">
                <a:latin typeface="Arial"/>
              </a:rPr>
              <a:t>This is a submerged make up water inlet in a barrel that is used to add permanganate to a PWS.  Again not a serious health threat but it could screw up some of the chemistry.</a:t>
            </a:r>
          </a:p>
        </p:txBody>
      </p:sp>
      <p:sp>
        <p:nvSpPr>
          <p:cNvPr id="92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2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3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 name="PlaceHolder 1"/>
          <p:cNvSpPr>
            <a:spLocks noGrp="1"/>
          </p:cNvSpPr>
          <p:nvPr>
            <p:ph type="body"/>
          </p:nvPr>
        </p:nvSpPr>
        <p:spPr>
          <a:xfrm>
            <a:off x="934560" y="4416480"/>
            <a:ext cx="5139360" cy="4181760"/>
          </a:xfrm>
          <a:prstGeom prst="rect">
            <a:avLst/>
          </a:prstGeom>
        </p:spPr>
        <p:txBody>
          <a:bodyPr lIns="0" tIns="0" rIns="0" bIns="0"/>
          <a:lstStyle/>
          <a:p>
            <a:pPr marL="216000" indent="-215280">
              <a:lnSpc>
                <a:spcPct val="100000"/>
              </a:lnSpc>
              <a:spcBef>
                <a:spcPts val="360"/>
              </a:spcBef>
            </a:pPr>
            <a:r>
              <a:rPr lang="en-US" sz="2000" b="0" strike="noStrike" spc="-1">
                <a:latin typeface="Arial"/>
              </a:rPr>
              <a:t>This is a close up of the last photo showing the submerged inlet.</a:t>
            </a:r>
          </a:p>
        </p:txBody>
      </p:sp>
      <p:sp>
        <p:nvSpPr>
          <p:cNvPr id="93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3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3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3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PlaceHolder 1"/>
          <p:cNvSpPr>
            <a:spLocks noGrp="1"/>
          </p:cNvSpPr>
          <p:nvPr>
            <p:ph type="body"/>
          </p:nvPr>
        </p:nvSpPr>
        <p:spPr>
          <a:xfrm>
            <a:off x="934560" y="4416480"/>
            <a:ext cx="5139360" cy="4181760"/>
          </a:xfrm>
          <a:prstGeom prst="rect">
            <a:avLst/>
          </a:prstGeom>
        </p:spPr>
        <p:txBody>
          <a:bodyPr lIns="0" tIns="0" rIns="0" bIns="0"/>
          <a:lstStyle/>
          <a:p>
            <a:pPr marL="216000" indent="-215280">
              <a:lnSpc>
                <a:spcPct val="100000"/>
              </a:lnSpc>
              <a:spcBef>
                <a:spcPts val="360"/>
              </a:spcBef>
            </a:pPr>
            <a:r>
              <a:rPr lang="en-US" sz="2000" b="0" strike="noStrike" spc="-1">
                <a:latin typeface="Arial"/>
              </a:rPr>
              <a:t>This is a submerged inlet on a lime slurry feeder.  The line to the left is a potable water line with a check valve on it.  That check valve is the only protection against backflow in this line.  It is not a proper device for this type of chemical.  As you can see in the mixing chamber the potable water outlet is submerged.</a:t>
            </a:r>
          </a:p>
        </p:txBody>
      </p:sp>
      <p:sp>
        <p:nvSpPr>
          <p:cNvPr id="937"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3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3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4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PlaceHolder 1"/>
          <p:cNvSpPr>
            <a:spLocks noGrp="1"/>
          </p:cNvSpPr>
          <p:nvPr>
            <p:ph type="body"/>
          </p:nvPr>
        </p:nvSpPr>
        <p:spPr>
          <a:xfrm>
            <a:off x="934560" y="4416480"/>
            <a:ext cx="5139360" cy="4181760"/>
          </a:xfrm>
          <a:prstGeom prst="rect">
            <a:avLst/>
          </a:prstGeom>
        </p:spPr>
        <p:txBody>
          <a:bodyPr lIns="0" tIns="0" rIns="0" bIns="0"/>
          <a:lstStyle/>
          <a:p>
            <a:pPr marL="216000" indent="-215280">
              <a:lnSpc>
                <a:spcPct val="100000"/>
              </a:lnSpc>
              <a:spcBef>
                <a:spcPts val="360"/>
              </a:spcBef>
            </a:pPr>
            <a:r>
              <a:rPr lang="en-US" sz="2000" b="0" strike="noStrike" spc="-1">
                <a:latin typeface="Arial"/>
              </a:rPr>
              <a:t>This is a close up of the same feeder.  The check  valve is behind the mixer.  The inlet is obviously submerged.</a:t>
            </a:r>
          </a:p>
        </p:txBody>
      </p:sp>
      <p:sp>
        <p:nvSpPr>
          <p:cNvPr id="942" name="CustomShape 2"/>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4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4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4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 name="CustomShape 1"/>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47" name="PlaceHolder 2"/>
          <p:cNvSpPr>
            <a:spLocks noGrp="1"/>
          </p:cNvSpPr>
          <p:nvPr>
            <p:ph type="body"/>
          </p:nvPr>
        </p:nvSpPr>
        <p:spPr>
          <a:xfrm>
            <a:off x="934560" y="4416480"/>
            <a:ext cx="5139360" cy="4181760"/>
          </a:xfrm>
          <a:prstGeom prst="rect">
            <a:avLst/>
          </a:prstGeom>
        </p:spPr>
        <p:txBody>
          <a:bodyPr lIns="0" tIns="0" rIns="0" bIns="0"/>
          <a:lstStyle/>
          <a:p>
            <a:pPr marL="216000" indent="-214920">
              <a:lnSpc>
                <a:spcPct val="100000"/>
              </a:lnSpc>
            </a:pPr>
            <a:r>
              <a:rPr lang="en-US" sz="2000" b="0" strike="noStrike" spc="-1">
                <a:latin typeface="Arial"/>
              </a:rPr>
              <a:t>This is actually an overflow from a clear well in a stream but often you will see hoses hooked up to fire hydrants or other orifices that are submerged in streams so the blow off does not flood a neighborhood.</a:t>
            </a:r>
          </a:p>
        </p:txBody>
      </p:sp>
      <p:sp>
        <p:nvSpPr>
          <p:cNvPr id="948"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49"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50"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CustomShape 1"/>
          <p:cNvSpPr/>
          <p:nvPr/>
        </p:nvSpPr>
        <p:spPr>
          <a:xfrm>
            <a:off x="397260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52" name="PlaceHolder 2"/>
          <p:cNvSpPr>
            <a:spLocks noGrp="1"/>
          </p:cNvSpPr>
          <p:nvPr>
            <p:ph type="body"/>
          </p:nvPr>
        </p:nvSpPr>
        <p:spPr>
          <a:xfrm>
            <a:off x="934560" y="4416480"/>
            <a:ext cx="5139360" cy="4181760"/>
          </a:xfrm>
          <a:prstGeom prst="rect">
            <a:avLst/>
          </a:prstGeom>
        </p:spPr>
        <p:txBody>
          <a:bodyPr lIns="0" tIns="0" rIns="0" bIns="0"/>
          <a:lstStyle/>
          <a:p>
            <a:pPr marL="216000" indent="-214920">
              <a:lnSpc>
                <a:spcPct val="100000"/>
              </a:lnSpc>
            </a:pPr>
            <a:r>
              <a:rPr lang="en-US" sz="2000" b="0" strike="noStrike" spc="-1">
                <a:latin typeface="Arial"/>
              </a:rPr>
              <a:t>Fire hydrants must drain after they are used and usually they have weep holes around their base.  If the weep holes are plumbed directly into a sanitary sewer it can be a problem.</a:t>
            </a:r>
          </a:p>
        </p:txBody>
      </p:sp>
      <p:sp>
        <p:nvSpPr>
          <p:cNvPr id="953" name="CustomShape 3"/>
          <p:cNvSpPr/>
          <p:nvPr/>
        </p:nvSpPr>
        <p:spPr>
          <a:xfrm>
            <a:off x="3972600" y="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54" name="CustomShape 4"/>
          <p:cNvSpPr/>
          <p:nvPr/>
        </p:nvSpPr>
        <p:spPr>
          <a:xfrm>
            <a:off x="0" y="8831160"/>
            <a:ext cx="3036240" cy="463680"/>
          </a:xfrm>
          <a:prstGeom prst="rect">
            <a:avLst/>
          </a:prstGeom>
          <a:noFill/>
          <a:ln>
            <a:noFill/>
          </a:ln>
        </p:spPr>
        <p:style>
          <a:lnRef idx="0">
            <a:scrgbClr r="0" g="0" b="0"/>
          </a:lnRef>
          <a:fillRef idx="0">
            <a:scrgbClr r="0" g="0" b="0"/>
          </a:fillRef>
          <a:effectRef idx="0">
            <a:scrgbClr r="0" g="0" b="0"/>
          </a:effectRef>
          <a:fontRef idx="minor"/>
        </p:style>
      </p:sp>
      <p:sp>
        <p:nvSpPr>
          <p:cNvPr id="955" name="CustomShape 5"/>
          <p:cNvSpPr/>
          <p:nvPr/>
        </p:nvSpPr>
        <p:spPr>
          <a:xfrm>
            <a:off x="0" y="0"/>
            <a:ext cx="3036240" cy="463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2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3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3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3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
        <p:nvSpPr>
          <p:cNvPr id="33"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3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3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3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38"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
        <p:nvSpPr>
          <p:cNvPr id="3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40"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47"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4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5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5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5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57"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58"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6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6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6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6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6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6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6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6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7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7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7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
        <p:nvSpPr>
          <p:cNvPr id="74"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7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7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7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79"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
        <p:nvSpPr>
          <p:cNvPr id="8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81"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88"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9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9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9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9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98"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99"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0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0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0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0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0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0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0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11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1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1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
        <p:nvSpPr>
          <p:cNvPr id="115"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1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11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11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120"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
        <p:nvSpPr>
          <p:cNvPr id="12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122"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29"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31"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3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3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3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39"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140"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4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4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4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4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4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48"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50"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151"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5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5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55"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
        <p:nvSpPr>
          <p:cNvPr id="156"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58"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159"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160"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161"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
        <p:nvSpPr>
          <p:cNvPr id="162"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163"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70"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72"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7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7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7"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7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80"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181"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8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8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85"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8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8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89"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91"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192"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9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9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9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
        <p:nvSpPr>
          <p:cNvPr id="197"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99"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200"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201"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202"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
        <p:nvSpPr>
          <p:cNvPr id="203"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204"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6"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17"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2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2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2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3.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3.jpe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3.jpe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jpe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6"/>
          <p:cNvPicPr/>
          <p:nvPr/>
        </p:nvPicPr>
        <p:blipFill>
          <a:blip r:embed="rId14"/>
          <a:srcRect r="10350"/>
          <a:stretch/>
        </p:blipFill>
        <p:spPr>
          <a:xfrm>
            <a:off x="201600" y="6248520"/>
            <a:ext cx="8083800" cy="505080"/>
          </a:xfrm>
          <a:prstGeom prst="rect">
            <a:avLst/>
          </a:prstGeom>
          <a:ln>
            <a:noFill/>
          </a:ln>
        </p:spPr>
      </p:pic>
      <p:pic>
        <p:nvPicPr>
          <p:cNvPr id="6" name="Picture 7"/>
          <p:cNvPicPr/>
          <p:nvPr/>
        </p:nvPicPr>
        <p:blipFill>
          <a:blip r:embed="rId15"/>
          <a:stretch/>
        </p:blipFill>
        <p:spPr>
          <a:xfrm>
            <a:off x="-31680" y="0"/>
            <a:ext cx="9205920" cy="534960"/>
          </a:xfrm>
          <a:prstGeom prst="rect">
            <a:avLst/>
          </a:prstGeom>
          <a:ln>
            <a:noFill/>
          </a:ln>
        </p:spPr>
      </p:pic>
      <p:pic>
        <p:nvPicPr>
          <p:cNvPr id="2" name="Picture 5"/>
          <p:cNvPicPr/>
          <p:nvPr/>
        </p:nvPicPr>
        <p:blipFill>
          <a:blip r:embed="rId16"/>
          <a:stretch/>
        </p:blipFill>
        <p:spPr>
          <a:xfrm>
            <a:off x="8458200" y="6231960"/>
            <a:ext cx="521280" cy="521280"/>
          </a:xfrm>
          <a:prstGeom prst="rect">
            <a:avLst/>
          </a:prstGeom>
          <a:ln>
            <a:noFill/>
          </a:ln>
        </p:spPr>
      </p:pic>
      <p:sp>
        <p:nvSpPr>
          <p:cNvPr id="3"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4"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 name="Picture 6"/>
          <p:cNvPicPr/>
          <p:nvPr/>
        </p:nvPicPr>
        <p:blipFill>
          <a:blip r:embed="rId14"/>
          <a:srcRect r="10350"/>
          <a:stretch/>
        </p:blipFill>
        <p:spPr>
          <a:xfrm>
            <a:off x="201600" y="6248520"/>
            <a:ext cx="8083800" cy="505080"/>
          </a:xfrm>
          <a:prstGeom prst="rect">
            <a:avLst/>
          </a:prstGeom>
          <a:ln>
            <a:noFill/>
          </a:ln>
        </p:spPr>
      </p:pic>
      <p:pic>
        <p:nvPicPr>
          <p:cNvPr id="42" name="Picture 7"/>
          <p:cNvPicPr/>
          <p:nvPr/>
        </p:nvPicPr>
        <p:blipFill>
          <a:blip r:embed="rId15"/>
          <a:stretch/>
        </p:blipFill>
        <p:spPr>
          <a:xfrm>
            <a:off x="-31680" y="0"/>
            <a:ext cx="9205920" cy="534960"/>
          </a:xfrm>
          <a:prstGeom prst="rect">
            <a:avLst/>
          </a:prstGeom>
          <a:ln>
            <a:noFill/>
          </a:ln>
        </p:spPr>
      </p:pic>
      <p:pic>
        <p:nvPicPr>
          <p:cNvPr id="43" name="Picture 5"/>
          <p:cNvPicPr/>
          <p:nvPr/>
        </p:nvPicPr>
        <p:blipFill>
          <a:blip r:embed="rId16"/>
          <a:stretch/>
        </p:blipFill>
        <p:spPr>
          <a:xfrm>
            <a:off x="8458200" y="6231960"/>
            <a:ext cx="521280" cy="521280"/>
          </a:xfrm>
          <a:prstGeom prst="rect">
            <a:avLst/>
          </a:prstGeom>
          <a:ln>
            <a:noFill/>
          </a:ln>
        </p:spPr>
      </p:pic>
      <p:sp>
        <p:nvSpPr>
          <p:cNvPr id="44"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45"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2" name="Picture 6"/>
          <p:cNvPicPr/>
          <p:nvPr/>
        </p:nvPicPr>
        <p:blipFill>
          <a:blip r:embed="rId14"/>
          <a:srcRect r="10350"/>
          <a:stretch/>
        </p:blipFill>
        <p:spPr>
          <a:xfrm>
            <a:off x="201600" y="6248520"/>
            <a:ext cx="8083800" cy="505080"/>
          </a:xfrm>
          <a:prstGeom prst="rect">
            <a:avLst/>
          </a:prstGeom>
          <a:ln>
            <a:noFill/>
          </a:ln>
        </p:spPr>
      </p:pic>
      <p:pic>
        <p:nvPicPr>
          <p:cNvPr id="83" name="Picture 7"/>
          <p:cNvPicPr/>
          <p:nvPr/>
        </p:nvPicPr>
        <p:blipFill>
          <a:blip r:embed="rId15"/>
          <a:stretch/>
        </p:blipFill>
        <p:spPr>
          <a:xfrm>
            <a:off x="-31680" y="0"/>
            <a:ext cx="9205920" cy="534960"/>
          </a:xfrm>
          <a:prstGeom prst="rect">
            <a:avLst/>
          </a:prstGeom>
          <a:ln>
            <a:noFill/>
          </a:ln>
        </p:spPr>
      </p:pic>
      <p:pic>
        <p:nvPicPr>
          <p:cNvPr id="84" name="Picture 5"/>
          <p:cNvPicPr/>
          <p:nvPr/>
        </p:nvPicPr>
        <p:blipFill>
          <a:blip r:embed="rId16"/>
          <a:stretch/>
        </p:blipFill>
        <p:spPr>
          <a:xfrm>
            <a:off x="8458200" y="6231960"/>
            <a:ext cx="521280" cy="521280"/>
          </a:xfrm>
          <a:prstGeom prst="rect">
            <a:avLst/>
          </a:prstGeom>
          <a:ln>
            <a:noFill/>
          </a:ln>
        </p:spPr>
      </p:pic>
      <p:sp>
        <p:nvSpPr>
          <p:cNvPr id="85" name="PlaceHolder 1"/>
          <p:cNvSpPr>
            <a:spLocks noGrp="1"/>
          </p:cNvSpPr>
          <p:nvPr>
            <p:ph type="title"/>
          </p:nvPr>
        </p:nvSpPr>
        <p:spPr>
          <a:xfrm>
            <a:off x="457200" y="273600"/>
            <a:ext cx="8228880" cy="1144440"/>
          </a:xfrm>
          <a:prstGeom prst="rect">
            <a:avLst/>
          </a:prstGeom>
        </p:spPr>
        <p:txBody>
          <a:bodyPr lIns="0" tIns="0" rIns="0" bIns="0" anchor="ctr"/>
          <a:lstStyle/>
          <a:p>
            <a:r>
              <a:rPr lang="en-US" sz="1800" b="0" strike="noStrike" spc="-1">
                <a:latin typeface="Arial"/>
              </a:rPr>
              <a:t>Click to edit the title text format</a:t>
            </a:r>
          </a:p>
        </p:txBody>
      </p:sp>
      <p:sp>
        <p:nvSpPr>
          <p:cNvPr id="86"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3" name="Picture 6"/>
          <p:cNvPicPr/>
          <p:nvPr/>
        </p:nvPicPr>
        <p:blipFill>
          <a:blip r:embed="rId14"/>
          <a:srcRect r="10350"/>
          <a:stretch/>
        </p:blipFill>
        <p:spPr>
          <a:xfrm>
            <a:off x="201600" y="6248520"/>
            <a:ext cx="8083800" cy="505080"/>
          </a:xfrm>
          <a:prstGeom prst="rect">
            <a:avLst/>
          </a:prstGeom>
          <a:ln>
            <a:noFill/>
          </a:ln>
        </p:spPr>
      </p:pic>
      <p:pic>
        <p:nvPicPr>
          <p:cNvPr id="124" name="Picture 7"/>
          <p:cNvPicPr/>
          <p:nvPr/>
        </p:nvPicPr>
        <p:blipFill>
          <a:blip r:embed="rId15"/>
          <a:stretch/>
        </p:blipFill>
        <p:spPr>
          <a:xfrm>
            <a:off x="-31680" y="0"/>
            <a:ext cx="9205920" cy="534960"/>
          </a:xfrm>
          <a:prstGeom prst="rect">
            <a:avLst/>
          </a:prstGeom>
          <a:ln>
            <a:noFill/>
          </a:ln>
        </p:spPr>
      </p:pic>
      <p:pic>
        <p:nvPicPr>
          <p:cNvPr id="125" name="Picture 5"/>
          <p:cNvPicPr/>
          <p:nvPr/>
        </p:nvPicPr>
        <p:blipFill>
          <a:blip r:embed="rId16"/>
          <a:stretch/>
        </p:blipFill>
        <p:spPr>
          <a:xfrm>
            <a:off x="8458200" y="6231960"/>
            <a:ext cx="521280" cy="521280"/>
          </a:xfrm>
          <a:prstGeom prst="rect">
            <a:avLst/>
          </a:prstGeom>
          <a:ln>
            <a:noFill/>
          </a:ln>
        </p:spPr>
      </p:pic>
      <p:sp>
        <p:nvSpPr>
          <p:cNvPr id="126"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127"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4" name="Picture 6"/>
          <p:cNvPicPr/>
          <p:nvPr/>
        </p:nvPicPr>
        <p:blipFill>
          <a:blip r:embed="rId14"/>
          <a:srcRect r="10350"/>
          <a:stretch/>
        </p:blipFill>
        <p:spPr>
          <a:xfrm>
            <a:off x="201600" y="6248520"/>
            <a:ext cx="8083800" cy="505080"/>
          </a:xfrm>
          <a:prstGeom prst="rect">
            <a:avLst/>
          </a:prstGeom>
          <a:ln>
            <a:noFill/>
          </a:ln>
        </p:spPr>
      </p:pic>
      <p:pic>
        <p:nvPicPr>
          <p:cNvPr id="165" name="Picture 7"/>
          <p:cNvPicPr/>
          <p:nvPr/>
        </p:nvPicPr>
        <p:blipFill>
          <a:blip r:embed="rId15"/>
          <a:stretch/>
        </p:blipFill>
        <p:spPr>
          <a:xfrm>
            <a:off x="-31680" y="0"/>
            <a:ext cx="9205920" cy="534960"/>
          </a:xfrm>
          <a:prstGeom prst="rect">
            <a:avLst/>
          </a:prstGeom>
          <a:ln>
            <a:noFill/>
          </a:ln>
        </p:spPr>
      </p:pic>
      <p:pic>
        <p:nvPicPr>
          <p:cNvPr id="166" name="Picture 5"/>
          <p:cNvPicPr/>
          <p:nvPr/>
        </p:nvPicPr>
        <p:blipFill>
          <a:blip r:embed="rId16"/>
          <a:stretch/>
        </p:blipFill>
        <p:spPr>
          <a:xfrm>
            <a:off x="8458200" y="6231960"/>
            <a:ext cx="521280" cy="521280"/>
          </a:xfrm>
          <a:prstGeom prst="rect">
            <a:avLst/>
          </a:prstGeom>
          <a:ln>
            <a:noFill/>
          </a:ln>
        </p:spPr>
      </p:pic>
      <p:sp>
        <p:nvSpPr>
          <p:cNvPr id="167"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168"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0.xml"/><Relationship Id="rId1" Type="http://schemas.openxmlformats.org/officeDocument/2006/relationships/slideLayout" Target="../slideLayouts/slideLayout49.xml"/></Relationships>
</file>

<file path=ppt/slides/_rels/slide10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1.xml"/><Relationship Id="rId1" Type="http://schemas.openxmlformats.org/officeDocument/2006/relationships/slideLayout" Target="../slideLayouts/slideLayout49.xml"/></Relationships>
</file>

<file path=ppt/slides/_rels/slide10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2.xml"/><Relationship Id="rId1" Type="http://schemas.openxmlformats.org/officeDocument/2006/relationships/slideLayout" Target="../slideLayouts/slideLayout49.xml"/></Relationships>
</file>

<file path=ppt/slides/_rels/slide10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3.xml"/><Relationship Id="rId1" Type="http://schemas.openxmlformats.org/officeDocument/2006/relationships/slideLayout" Target="../slideLayouts/slideLayout49.xml"/></Relationships>
</file>

<file path=ppt/slides/_rels/slide10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4.xml"/><Relationship Id="rId1" Type="http://schemas.openxmlformats.org/officeDocument/2006/relationships/slideLayout" Target="../slideLayouts/slideLayout49.xml"/></Relationships>
</file>

<file path=ppt/slides/_rels/slide10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5.xml"/><Relationship Id="rId1" Type="http://schemas.openxmlformats.org/officeDocument/2006/relationships/slideLayout" Target="../slideLayouts/slideLayout49.xml"/></Relationships>
</file>

<file path=ppt/slides/_rels/slide10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www.cla-val.com/documents/pdf/E-210-03.pdf"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hyperlink" Target="https://www.youtube.com/watch?v=NQqZYWDS6aw" TargetMode="External"/><Relationship Id="rId5" Type="http://schemas.openxmlformats.org/officeDocument/2006/relationships/hyperlink" Target="https://www.youtube.com/watch?v=oFXW-rJQJrA" TargetMode="External"/><Relationship Id="rId4" Type="http://schemas.openxmlformats.org/officeDocument/2006/relationships/hyperlink" Target="https://www.youtube.com/watch?v=vWyApKcGqVw"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bvp7Zqls7Fw"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s://www.youtube.com/watch?v=rOKJokoWttM"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vUS1_gWR1Dw"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4.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5.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6.xm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FpZd0ZmBI4A" TargetMode="External"/><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7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9.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hyperlink" Target="https://www.cleanwaterstore.com/technical/water-treatment-calculations/share-calculater/langlier.php"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hyperlink" Target="https://www.youtube.com/watch?v=FpZd0ZmBI4A"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hyperlink" Target="https://www.youtube.com/watch?v=FpZd0ZmBI4A"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hyperlink" Target="https://www.youtube.com/watch?v=FpZd0ZmBI4A" TargetMode="External"/><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hyperlink" Target="https://www.youtube.com/watch?v=FpZd0ZmBI4A"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0.xml"/><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1.xml"/><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3.xml"/><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6.xml"/><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7.xml"/><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ustomShape 1"/>
          <p:cNvSpPr/>
          <p:nvPr/>
        </p:nvSpPr>
        <p:spPr>
          <a:xfrm>
            <a:off x="0" y="1483920"/>
            <a:ext cx="9142560" cy="252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8000" b="1" strike="noStrike" spc="-1">
                <a:solidFill>
                  <a:srgbClr val="241652"/>
                </a:solidFill>
                <a:latin typeface="Times New Roman"/>
                <a:ea typeface="DejaVu Sans"/>
              </a:rPr>
              <a:t> Distribution System Maintenance</a:t>
            </a:r>
            <a:endParaRPr lang="en-US" sz="8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Other Types of Corrosion (cont.)</a:t>
            </a:r>
            <a:endParaRPr lang="en-US" sz="4400" b="0" strike="noStrike" spc="-1">
              <a:latin typeface="Arial"/>
            </a:endParaRPr>
          </a:p>
        </p:txBody>
      </p:sp>
      <p:sp>
        <p:nvSpPr>
          <p:cNvPr id="231"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Electrolysis</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DC current through metal pipes</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Discharges to ground</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Metal plates from pipe to ground – failure point</a:t>
            </a:r>
            <a:endParaRPr lang="en-US" sz="28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Corrosive (acidic) soil</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External corrosion potential</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Need to coat CIP and DIP</a:t>
            </a:r>
            <a:endParaRPr lang="en-US" sz="2800" b="0" strike="noStrike" spc="-1">
              <a:latin typeface="Arial"/>
            </a:endParaRPr>
          </a:p>
          <a:p>
            <a:pPr>
              <a:lnSpc>
                <a:spcPct val="100000"/>
              </a:lnSpc>
              <a:spcBef>
                <a:spcPts val="641"/>
              </a:spcBef>
            </a:pP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 name="Picture 2"/>
          <p:cNvPicPr/>
          <p:nvPr/>
        </p:nvPicPr>
        <p:blipFill>
          <a:blip r:embed="rId3">
            <a:lum bright="12000"/>
          </a:blip>
          <a:srcRect t="29058" b="6840"/>
          <a:stretch/>
        </p:blipFill>
        <p:spPr>
          <a:xfrm>
            <a:off x="1792440" y="725040"/>
            <a:ext cx="5484960" cy="54457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Picture 2"/>
          <p:cNvPicPr/>
          <p:nvPr/>
        </p:nvPicPr>
        <p:blipFill>
          <a:blip r:embed="rId3"/>
          <a:srcRect t="16777" b="2232"/>
          <a:stretch/>
        </p:blipFill>
        <p:spPr>
          <a:xfrm>
            <a:off x="2274480" y="771840"/>
            <a:ext cx="4505760" cy="5475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Picture 2"/>
          <p:cNvPicPr/>
          <p:nvPr/>
        </p:nvPicPr>
        <p:blipFill>
          <a:blip r:embed="rId3"/>
          <a:srcRect l="12478" r="12478"/>
          <a:stretch/>
        </p:blipFill>
        <p:spPr>
          <a:xfrm>
            <a:off x="1792440" y="917640"/>
            <a:ext cx="5484960" cy="4872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Picture 2"/>
          <p:cNvPicPr/>
          <p:nvPr/>
        </p:nvPicPr>
        <p:blipFill>
          <a:blip r:embed="rId3"/>
          <a:srcRect l="7762" r="7762"/>
          <a:stretch/>
        </p:blipFill>
        <p:spPr>
          <a:xfrm>
            <a:off x="1792440" y="1069920"/>
            <a:ext cx="5484960" cy="4872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 name="Picture 2"/>
          <p:cNvPicPr/>
          <p:nvPr/>
        </p:nvPicPr>
        <p:blipFill>
          <a:blip r:embed="rId3"/>
          <a:srcRect l="7786" r="7786"/>
          <a:stretch/>
        </p:blipFill>
        <p:spPr>
          <a:xfrm>
            <a:off x="1792440" y="1069920"/>
            <a:ext cx="5484960" cy="4872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 name="Picture 2"/>
          <p:cNvPicPr/>
          <p:nvPr/>
        </p:nvPicPr>
        <p:blipFill>
          <a:blip r:embed="rId3"/>
          <a:srcRect l="12478" r="12478"/>
          <a:stretch/>
        </p:blipFill>
        <p:spPr>
          <a:xfrm>
            <a:off x="1792440" y="1069920"/>
            <a:ext cx="5484960" cy="4872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Air gaps – good &amp; not so good</a:t>
            </a:r>
            <a:endParaRPr lang="en-US" sz="4400" b="0" strike="noStrike" spc="-1">
              <a:latin typeface="Arial"/>
            </a:endParaRPr>
          </a:p>
        </p:txBody>
      </p:sp>
      <p:pic>
        <p:nvPicPr>
          <p:cNvPr id="458" name="Picture 3"/>
          <p:cNvPicPr/>
          <p:nvPr/>
        </p:nvPicPr>
        <p:blipFill>
          <a:blip r:embed="rId3"/>
          <a:stretch/>
        </p:blipFill>
        <p:spPr>
          <a:xfrm>
            <a:off x="1066680" y="1523880"/>
            <a:ext cx="6672960" cy="46468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CustomShape 1"/>
          <p:cNvSpPr/>
          <p:nvPr/>
        </p:nvSpPr>
        <p:spPr>
          <a:xfrm>
            <a:off x="1447920" y="1905120"/>
            <a:ext cx="7085160" cy="411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gn="ctr">
              <a:lnSpc>
                <a:spcPct val="100000"/>
              </a:lnSpc>
              <a:spcBef>
                <a:spcPts val="720"/>
              </a:spcBef>
              <a:buClr>
                <a:srgbClr val="FFE701"/>
              </a:buClr>
              <a:buFont typeface="Arial"/>
              <a:buChar char="•"/>
            </a:pPr>
            <a:r>
              <a:rPr lang="en-US" sz="3600" b="0" strike="noStrike" spc="-1">
                <a:solidFill>
                  <a:srgbClr val="FFE701"/>
                </a:solidFill>
                <a:latin typeface="Impact"/>
                <a:ea typeface="DejaVu Sans"/>
              </a:rPr>
              <a:t>Any Questions?</a:t>
            </a:r>
            <a:endParaRPr lang="en-US" sz="3600" b="0" strike="noStrike" spc="-1">
              <a:latin typeface="Arial"/>
            </a:endParaRPr>
          </a:p>
        </p:txBody>
      </p:sp>
      <p:pic>
        <p:nvPicPr>
          <p:cNvPr id="460" name="Picture 598"/>
          <p:cNvPicPr/>
          <p:nvPr/>
        </p:nvPicPr>
        <p:blipFill>
          <a:blip r:embed="rId3"/>
          <a:stretch/>
        </p:blipFill>
        <p:spPr>
          <a:xfrm>
            <a:off x="457200" y="914400"/>
            <a:ext cx="1675440" cy="28184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Cathodic Protection</a:t>
            </a:r>
            <a:endParaRPr lang="en-US" sz="4400" b="0" strike="noStrike" spc="-1">
              <a:latin typeface="Arial"/>
            </a:endParaRPr>
          </a:p>
        </p:txBody>
      </p:sp>
      <p:sp>
        <p:nvSpPr>
          <p:cNvPr id="233" name="CustomShape 2"/>
          <p:cNvSpPr/>
          <p:nvPr/>
        </p:nvSpPr>
        <p:spPr>
          <a:xfrm>
            <a:off x="457200" y="1645920"/>
            <a:ext cx="8228160" cy="365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641"/>
              </a:spcBef>
            </a:pPr>
            <a:r>
              <a:rPr lang="en-US" sz="3200" b="0" strike="noStrike" spc="-1">
                <a:solidFill>
                  <a:srgbClr val="241647"/>
                </a:solidFill>
                <a:latin typeface="Calibri"/>
                <a:ea typeface="DejaVu Sans"/>
              </a:rPr>
              <a:t>cathodic protection - the prevention of electrolytic corrosion in something metallic such as an underground pipe or a ship by making it the cathode in an electrolytic cell</a:t>
            </a:r>
            <a:endParaRPr lang="en-US" sz="3200" b="0" strike="noStrike" spc="-1">
              <a:latin typeface="Arial"/>
            </a:endParaRPr>
          </a:p>
          <a:p>
            <a:pPr>
              <a:lnSpc>
                <a:spcPct val="100000"/>
              </a:lnSpc>
              <a:spcBef>
                <a:spcPts val="641"/>
              </a:spcBef>
            </a:pPr>
            <a:endParaRPr lang="en-US" sz="3200" b="0" strike="noStrike" spc="-1">
              <a:latin typeface="Arial"/>
            </a:endParaRPr>
          </a:p>
          <a:p>
            <a:pPr>
              <a:lnSpc>
                <a:spcPct val="100000"/>
              </a:lnSpc>
              <a:spcBef>
                <a:spcPts val="641"/>
              </a:spcBef>
            </a:pPr>
            <a:r>
              <a:rPr lang="en-US" sz="3200" b="0" strike="noStrike" spc="-1">
                <a:solidFill>
                  <a:srgbClr val="241647"/>
                </a:solidFill>
                <a:latin typeface="Calibri"/>
                <a:ea typeface="DejaVu Sans"/>
              </a:rPr>
              <a:t>Which components do you think might need cathodic protection?</a:t>
            </a:r>
            <a:endParaRPr lang="en-US" sz="3200" b="0" strike="noStrike" spc="-1">
              <a:latin typeface="Arial"/>
            </a:endParaRPr>
          </a:p>
          <a:p>
            <a:pPr>
              <a:lnSpc>
                <a:spcPct val="100000"/>
              </a:lnSpc>
              <a:spcBef>
                <a:spcPts val="641"/>
              </a:spcBef>
            </a:pPr>
            <a:endParaRPr lang="en-US" sz="32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Sacrificial Anode</a:t>
            </a:r>
            <a:endParaRPr lang="en-US" sz="4400" b="0" strike="noStrike" spc="-1">
              <a:latin typeface="Arial"/>
            </a:endParaRPr>
          </a:p>
        </p:txBody>
      </p:sp>
      <p:pic>
        <p:nvPicPr>
          <p:cNvPr id="235" name="Picture 9"/>
          <p:cNvPicPr/>
          <p:nvPr/>
        </p:nvPicPr>
        <p:blipFill>
          <a:blip r:embed="rId3"/>
          <a:stretch/>
        </p:blipFill>
        <p:spPr>
          <a:xfrm>
            <a:off x="380880" y="1447920"/>
            <a:ext cx="4875480" cy="3017880"/>
          </a:xfrm>
          <a:prstGeom prst="rect">
            <a:avLst/>
          </a:prstGeom>
          <a:ln>
            <a:noFill/>
          </a:ln>
        </p:spPr>
      </p:pic>
      <p:pic>
        <p:nvPicPr>
          <p:cNvPr id="236" name="Picture 10"/>
          <p:cNvPicPr/>
          <p:nvPr/>
        </p:nvPicPr>
        <p:blipFill>
          <a:blip r:embed="rId4"/>
          <a:stretch/>
        </p:blipFill>
        <p:spPr>
          <a:xfrm>
            <a:off x="4952880" y="3485160"/>
            <a:ext cx="3662640" cy="2746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Tank Corrosion Protection</a:t>
            </a:r>
            <a:endParaRPr lang="en-US" sz="4400" b="0" strike="noStrike" spc="-1">
              <a:latin typeface="Arial"/>
            </a:endParaRPr>
          </a:p>
        </p:txBody>
      </p:sp>
      <p:pic>
        <p:nvPicPr>
          <p:cNvPr id="238" name="Picture 2"/>
          <p:cNvPicPr/>
          <p:nvPr/>
        </p:nvPicPr>
        <p:blipFill>
          <a:blip r:embed="rId3"/>
          <a:stretch/>
        </p:blipFill>
        <p:spPr>
          <a:xfrm>
            <a:off x="1905120" y="1295280"/>
            <a:ext cx="5516280" cy="50544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CustomShape 1"/>
          <p:cNvSpPr/>
          <p:nvPr/>
        </p:nvSpPr>
        <p:spPr>
          <a:xfrm>
            <a:off x="457200" y="563400"/>
            <a:ext cx="8228160" cy="654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System Hydraulics</a:t>
            </a:r>
            <a:endParaRPr lang="en-US" sz="4400" b="0" strike="noStrike" spc="-1">
              <a:latin typeface="Arial"/>
            </a:endParaRPr>
          </a:p>
        </p:txBody>
      </p:sp>
      <p:sp>
        <p:nvSpPr>
          <p:cNvPr id="240" name="CustomShape 2"/>
          <p:cNvSpPr/>
          <p:nvPr/>
        </p:nvSpPr>
        <p:spPr>
          <a:xfrm>
            <a:off x="457200" y="1371600"/>
            <a:ext cx="8228160" cy="475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Friction loss</a:t>
            </a:r>
            <a:endParaRPr lang="en-US" sz="2200" b="0" strike="noStrike" spc="-1">
              <a:latin typeface="Arial"/>
            </a:endParaRPr>
          </a:p>
          <a:p>
            <a:pPr marL="743040" lvl="1" indent="-28440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Loss of energy – Bernoulli equation</a:t>
            </a:r>
            <a:endParaRPr lang="en-US" sz="2200" b="0" strike="noStrike" spc="-1">
              <a:latin typeface="Arial"/>
            </a:endParaRPr>
          </a:p>
          <a:p>
            <a:pPr marL="743040" lvl="1" indent="-28440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Factors</a:t>
            </a:r>
            <a:endParaRPr lang="en-US" sz="2200" b="0" strike="noStrike" spc="-1">
              <a:latin typeface="Arial"/>
            </a:endParaRPr>
          </a:p>
          <a:p>
            <a:pPr marL="1143000" lvl="2" indent="-22716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Pipe length, diameter</a:t>
            </a:r>
            <a:endParaRPr lang="en-US" sz="2200" b="0" strike="noStrike" spc="-1">
              <a:latin typeface="Arial"/>
            </a:endParaRPr>
          </a:p>
          <a:p>
            <a:pPr marL="1143000" lvl="2" indent="-22716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Flow rate</a:t>
            </a:r>
            <a:endParaRPr lang="en-US" sz="2200" b="0" strike="noStrike" spc="-1">
              <a:latin typeface="Arial"/>
            </a:endParaRPr>
          </a:p>
          <a:p>
            <a:pPr marL="1143000" lvl="2" indent="-22716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“C” factor – coefficient of friction</a:t>
            </a:r>
            <a:endParaRPr lang="en-US" sz="2200" b="0" strike="noStrike" spc="-1">
              <a:latin typeface="Arial"/>
            </a:endParaRPr>
          </a:p>
          <a:p>
            <a:pPr marL="343080" indent="-34164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Water hammer or pressure surge</a:t>
            </a:r>
            <a:endParaRPr lang="en-US" sz="2200" b="0" strike="noStrike" spc="-1">
              <a:latin typeface="Arial"/>
            </a:endParaRPr>
          </a:p>
          <a:p>
            <a:pPr marL="743040" lvl="1" indent="-28440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Due to quickly stopping pipe flow</a:t>
            </a:r>
            <a:endParaRPr lang="en-US" sz="2200" b="0" strike="noStrike" spc="-1">
              <a:latin typeface="Arial"/>
            </a:endParaRPr>
          </a:p>
          <a:p>
            <a:pPr marL="743040" lvl="1" indent="-28440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The faster the stop, the bigger the surge</a:t>
            </a:r>
            <a:endParaRPr lang="en-US" sz="2200" b="0" strike="noStrike" spc="-1">
              <a:latin typeface="Arial"/>
            </a:endParaRPr>
          </a:p>
          <a:p>
            <a:pPr marL="743040" lvl="1" indent="-28440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Rupture lines, lift hydrants</a:t>
            </a:r>
            <a:endParaRPr lang="en-US" sz="2200" b="0" strike="noStrike" spc="-1">
              <a:latin typeface="Arial"/>
            </a:endParaRPr>
          </a:p>
          <a:p>
            <a:pPr marL="743040" lvl="1" indent="-28440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Open &amp; close valves slowly (pump control valves)</a:t>
            </a:r>
            <a:endParaRPr lang="en-US" sz="2200" b="0" strike="noStrike" spc="-1">
              <a:latin typeface="Arial"/>
            </a:endParaRPr>
          </a:p>
          <a:p>
            <a:pPr marL="743040" lvl="1" indent="-28440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Use thrust blocks</a:t>
            </a:r>
            <a:endParaRPr lang="en-US" sz="2200" b="0" strike="noStrike" spc="-1">
              <a:latin typeface="Arial"/>
            </a:endParaRPr>
          </a:p>
          <a:p>
            <a:pPr>
              <a:lnSpc>
                <a:spcPct val="100000"/>
              </a:lnSpc>
              <a:spcBef>
                <a:spcPts val="641"/>
              </a:spcBef>
            </a:pPr>
            <a:endParaRPr lang="en-US" sz="2200" b="0" strike="noStrike" spc="-1">
              <a:latin typeface="Arial"/>
            </a:endParaRPr>
          </a:p>
        </p:txBody>
      </p:sp>
      <p:pic>
        <p:nvPicPr>
          <p:cNvPr id="241" name="Picture 2"/>
          <p:cNvPicPr/>
          <p:nvPr/>
        </p:nvPicPr>
        <p:blipFill>
          <a:blip r:embed="rId3"/>
          <a:stretch/>
        </p:blipFill>
        <p:spPr>
          <a:xfrm>
            <a:off x="5277240" y="685800"/>
            <a:ext cx="3693600" cy="1675080"/>
          </a:xfrm>
          <a:prstGeom prst="rect">
            <a:avLst/>
          </a:prstGeom>
          <a:ln>
            <a:noFill/>
          </a:ln>
        </p:spPr>
      </p:pic>
      <p:pic>
        <p:nvPicPr>
          <p:cNvPr id="242" name="Picture 2"/>
          <p:cNvPicPr/>
          <p:nvPr/>
        </p:nvPicPr>
        <p:blipFill>
          <a:blip r:embed="rId4"/>
          <a:stretch/>
        </p:blipFill>
        <p:spPr>
          <a:xfrm>
            <a:off x="6305040" y="2895480"/>
            <a:ext cx="2620800" cy="23317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Friction Loss in Pipe</a:t>
            </a:r>
            <a:endParaRPr lang="en-US" sz="4400" b="0" strike="noStrike" spc="-1">
              <a:latin typeface="Arial"/>
            </a:endParaRPr>
          </a:p>
        </p:txBody>
      </p:sp>
      <p:sp>
        <p:nvSpPr>
          <p:cNvPr id="244"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Proportional to Flow and Inside Diameter</a:t>
            </a:r>
            <a:endParaRPr lang="en-US" sz="3200" b="0" strike="noStrike" spc="-1">
              <a:latin typeface="Arial"/>
            </a:endParaRPr>
          </a:p>
        </p:txBody>
      </p:sp>
      <p:pic>
        <p:nvPicPr>
          <p:cNvPr id="245" name="Picture 2"/>
          <p:cNvPicPr/>
          <p:nvPr/>
        </p:nvPicPr>
        <p:blipFill>
          <a:blip r:embed="rId3"/>
          <a:stretch/>
        </p:blipFill>
        <p:spPr>
          <a:xfrm>
            <a:off x="3657600" y="4749120"/>
            <a:ext cx="4799160" cy="1978920"/>
          </a:xfrm>
          <a:prstGeom prst="rect">
            <a:avLst/>
          </a:prstGeom>
          <a:ln>
            <a:noFill/>
          </a:ln>
        </p:spPr>
      </p:pic>
      <p:graphicFrame>
        <p:nvGraphicFramePr>
          <p:cNvPr id="246" name="Table 3"/>
          <p:cNvGraphicFramePr/>
          <p:nvPr/>
        </p:nvGraphicFramePr>
        <p:xfrm>
          <a:off x="838080" y="2286000"/>
          <a:ext cx="5180760" cy="2143440"/>
        </p:xfrm>
        <a:graphic>
          <a:graphicData uri="http://schemas.openxmlformats.org/drawingml/2006/table">
            <a:tbl>
              <a:tblPr/>
              <a:tblGrid>
                <a:gridCol w="1726920"/>
                <a:gridCol w="1726920"/>
                <a:gridCol w="1727280"/>
              </a:tblGrid>
              <a:tr h="802440">
                <a:tc>
                  <a:txBody>
                    <a:bodyPr/>
                    <a:lstStyle/>
                    <a:p>
                      <a:pPr>
                        <a:lnSpc>
                          <a:spcPct val="100000"/>
                        </a:lnSpc>
                      </a:pPr>
                      <a:r>
                        <a:rPr lang="en-US" sz="2800" b="1" strike="noStrike" spc="-1">
                          <a:solidFill>
                            <a:srgbClr val="FFFFFF"/>
                          </a:solidFill>
                          <a:latin typeface="Calibri"/>
                          <a:ea typeface="DejaVu Sans"/>
                        </a:rPr>
                        <a:t>Dia (in)</a:t>
                      </a:r>
                      <a:endParaRPr lang="en-US" sz="2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A22B23"/>
                    </a:solidFill>
                  </a:tcPr>
                </a:tc>
                <a:tc>
                  <a:txBody>
                    <a:bodyPr/>
                    <a:lstStyle/>
                    <a:p>
                      <a:pPr>
                        <a:lnSpc>
                          <a:spcPct val="100000"/>
                        </a:lnSpc>
                      </a:pPr>
                      <a:r>
                        <a:rPr lang="en-US" sz="2800" b="1" strike="noStrike" spc="-1">
                          <a:solidFill>
                            <a:srgbClr val="FFFFFF"/>
                          </a:solidFill>
                          <a:latin typeface="Calibri"/>
                          <a:ea typeface="DejaVu Sans"/>
                        </a:rPr>
                        <a:t>Flow (gpm)</a:t>
                      </a:r>
                      <a:endParaRPr lang="en-US" sz="2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A22B23"/>
                    </a:solidFill>
                  </a:tcPr>
                </a:tc>
                <a:tc>
                  <a:txBody>
                    <a:bodyPr/>
                    <a:lstStyle/>
                    <a:p>
                      <a:pPr>
                        <a:lnSpc>
                          <a:spcPct val="100000"/>
                        </a:lnSpc>
                      </a:pPr>
                      <a:r>
                        <a:rPr lang="en-US" sz="2800" b="1" strike="noStrike" spc="-1">
                          <a:solidFill>
                            <a:srgbClr val="FFFFFF"/>
                          </a:solidFill>
                          <a:latin typeface="Calibri"/>
                          <a:ea typeface="DejaVu Sans"/>
                        </a:rPr>
                        <a:t>HL (ft/100 ft)</a:t>
                      </a:r>
                      <a:endParaRPr lang="en-US" sz="2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A22B23"/>
                    </a:solidFill>
                  </a:tcPr>
                </a:tc>
              </a:tr>
              <a:tr h="447120">
                <a:tc>
                  <a:txBody>
                    <a:bodyPr/>
                    <a:lstStyle/>
                    <a:p>
                      <a:pPr algn="ctr">
                        <a:lnSpc>
                          <a:spcPct val="100000"/>
                        </a:lnSpc>
                      </a:pPr>
                      <a:r>
                        <a:rPr lang="en-US" sz="2800" b="0" strike="noStrike" spc="-1">
                          <a:solidFill>
                            <a:srgbClr val="241652"/>
                          </a:solidFill>
                          <a:latin typeface="Calibri"/>
                          <a:ea typeface="DejaVu Sans"/>
                        </a:rPr>
                        <a:t>3</a:t>
                      </a:r>
                      <a:endParaRPr lang="en-US" sz="2800" b="0" strike="noStrike" spc="-1">
                        <a:latin typeface="Arial"/>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DFCDCC"/>
                    </a:solidFill>
                  </a:tcPr>
                </a:tc>
                <a:tc>
                  <a:txBody>
                    <a:bodyPr/>
                    <a:lstStyle/>
                    <a:p>
                      <a:pPr algn="ctr">
                        <a:lnSpc>
                          <a:spcPct val="100000"/>
                        </a:lnSpc>
                      </a:pPr>
                      <a:r>
                        <a:rPr lang="en-US" sz="2800" b="0" strike="noStrike" spc="-1">
                          <a:solidFill>
                            <a:srgbClr val="241652"/>
                          </a:solidFill>
                          <a:latin typeface="Calibri"/>
                          <a:ea typeface="DejaVu Sans"/>
                        </a:rPr>
                        <a:t>500</a:t>
                      </a:r>
                      <a:endParaRPr lang="en-US" sz="2800" b="0" strike="noStrike" spc="-1">
                        <a:latin typeface="Arial"/>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DFCDCC"/>
                    </a:solidFill>
                  </a:tcPr>
                </a:tc>
                <a:tc>
                  <a:txBody>
                    <a:bodyPr/>
                    <a:lstStyle/>
                    <a:p>
                      <a:pPr algn="ctr">
                        <a:lnSpc>
                          <a:spcPct val="100000"/>
                        </a:lnSpc>
                      </a:pPr>
                      <a:r>
                        <a:rPr lang="en-US" sz="2800" b="0" strike="noStrike" spc="-1">
                          <a:solidFill>
                            <a:srgbClr val="241652"/>
                          </a:solidFill>
                          <a:latin typeface="Calibri"/>
                          <a:ea typeface="DejaVu Sans"/>
                        </a:rPr>
                        <a:t>73.6</a:t>
                      </a:r>
                      <a:endParaRPr lang="en-US" sz="2800" b="0" strike="noStrike" spc="-1">
                        <a:latin typeface="Arial"/>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DFCDCC"/>
                    </a:solidFill>
                  </a:tcPr>
                </a:tc>
              </a:tr>
              <a:tr h="447120">
                <a:tc>
                  <a:txBody>
                    <a:bodyPr/>
                    <a:lstStyle/>
                    <a:p>
                      <a:pPr algn="ctr">
                        <a:lnSpc>
                          <a:spcPct val="100000"/>
                        </a:lnSpc>
                      </a:pPr>
                      <a:r>
                        <a:rPr lang="en-US" sz="2800" b="0" strike="noStrike" spc="-1">
                          <a:solidFill>
                            <a:srgbClr val="241652"/>
                          </a:solidFill>
                          <a:latin typeface="Calibri"/>
                          <a:ea typeface="DejaVu Sans"/>
                        </a:rPr>
                        <a:t>4</a:t>
                      </a:r>
                      <a:endParaRPr lang="en-US" sz="2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0E7E7"/>
                    </a:solidFill>
                  </a:tcPr>
                </a:tc>
                <a:tc>
                  <a:txBody>
                    <a:bodyPr/>
                    <a:lstStyle/>
                    <a:p>
                      <a:pPr algn="ctr">
                        <a:lnSpc>
                          <a:spcPct val="100000"/>
                        </a:lnSpc>
                      </a:pPr>
                      <a:r>
                        <a:rPr lang="en-US" sz="2800" b="0" strike="noStrike" spc="-1">
                          <a:solidFill>
                            <a:srgbClr val="241652"/>
                          </a:solidFill>
                          <a:latin typeface="Calibri"/>
                          <a:ea typeface="DejaVu Sans"/>
                        </a:rPr>
                        <a:t>500</a:t>
                      </a:r>
                      <a:endParaRPr lang="en-US" sz="2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0E7E7"/>
                    </a:solidFill>
                  </a:tcPr>
                </a:tc>
                <a:tc>
                  <a:txBody>
                    <a:bodyPr/>
                    <a:lstStyle/>
                    <a:p>
                      <a:pPr algn="ctr">
                        <a:lnSpc>
                          <a:spcPct val="100000"/>
                        </a:lnSpc>
                      </a:pPr>
                      <a:r>
                        <a:rPr lang="en-US" sz="2800" b="0" strike="noStrike" spc="-1">
                          <a:solidFill>
                            <a:srgbClr val="241652"/>
                          </a:solidFill>
                          <a:latin typeface="Calibri"/>
                          <a:ea typeface="DejaVu Sans"/>
                        </a:rPr>
                        <a:t>16.4</a:t>
                      </a:r>
                      <a:endParaRPr lang="en-US" sz="2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0E7E7"/>
                    </a:solidFill>
                  </a:tcPr>
                </a:tc>
              </a:tr>
              <a:tr h="447120">
                <a:tc>
                  <a:txBody>
                    <a:bodyPr/>
                    <a:lstStyle/>
                    <a:p>
                      <a:pPr algn="ctr">
                        <a:lnSpc>
                          <a:spcPct val="100000"/>
                        </a:lnSpc>
                      </a:pPr>
                      <a:r>
                        <a:rPr lang="en-US" sz="2800" b="0" strike="noStrike" spc="-1">
                          <a:solidFill>
                            <a:srgbClr val="241652"/>
                          </a:solidFill>
                          <a:latin typeface="Calibri"/>
                          <a:ea typeface="DejaVu Sans"/>
                        </a:rPr>
                        <a:t>6</a:t>
                      </a:r>
                      <a:endParaRPr lang="en-US" sz="2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FCDCC"/>
                    </a:solidFill>
                  </a:tcPr>
                </a:tc>
                <a:tc>
                  <a:txBody>
                    <a:bodyPr/>
                    <a:lstStyle/>
                    <a:p>
                      <a:pPr algn="ctr">
                        <a:lnSpc>
                          <a:spcPct val="100000"/>
                        </a:lnSpc>
                      </a:pPr>
                      <a:r>
                        <a:rPr lang="en-US" sz="2800" b="0" strike="noStrike" spc="-1">
                          <a:solidFill>
                            <a:srgbClr val="241652"/>
                          </a:solidFill>
                          <a:latin typeface="Calibri"/>
                          <a:ea typeface="DejaVu Sans"/>
                        </a:rPr>
                        <a:t>500</a:t>
                      </a:r>
                      <a:endParaRPr lang="en-US" sz="2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FCDCC"/>
                    </a:solidFill>
                  </a:tcPr>
                </a:tc>
                <a:tc>
                  <a:txBody>
                    <a:bodyPr/>
                    <a:lstStyle/>
                    <a:p>
                      <a:pPr algn="ctr">
                        <a:lnSpc>
                          <a:spcPct val="100000"/>
                        </a:lnSpc>
                      </a:pPr>
                      <a:r>
                        <a:rPr lang="en-US" sz="2800" b="0" strike="noStrike" spc="-1">
                          <a:solidFill>
                            <a:srgbClr val="241652"/>
                          </a:solidFill>
                          <a:latin typeface="Calibri"/>
                          <a:ea typeface="DejaVu Sans"/>
                        </a:rPr>
                        <a:t>5.67</a:t>
                      </a:r>
                      <a:endParaRPr lang="en-US" sz="2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FCDCC"/>
                    </a:solidFill>
                  </a:tcPr>
                </a:tc>
              </a:tr>
            </a:tbl>
          </a:graphicData>
        </a:graphic>
      </p:graphicFrame>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ustomShape 1"/>
          <p:cNvSpPr/>
          <p:nvPr/>
        </p:nvSpPr>
        <p:spPr>
          <a:xfrm>
            <a:off x="457200" y="563400"/>
            <a:ext cx="8228160" cy="654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System Hydraulics (continued)</a:t>
            </a:r>
            <a:endParaRPr lang="en-US" sz="4400" b="0" strike="noStrike" spc="-1">
              <a:latin typeface="Arial"/>
            </a:endParaRPr>
          </a:p>
        </p:txBody>
      </p:sp>
      <p:sp>
        <p:nvSpPr>
          <p:cNvPr id="248" name="CustomShape 2"/>
          <p:cNvSpPr/>
          <p:nvPr/>
        </p:nvSpPr>
        <p:spPr>
          <a:xfrm>
            <a:off x="457200" y="1371600"/>
            <a:ext cx="8228160" cy="475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buClr>
                <a:srgbClr val="241647"/>
              </a:buClr>
              <a:buFont typeface="Arial"/>
              <a:buChar char="•"/>
            </a:pPr>
            <a:r>
              <a:rPr lang="en-US" sz="3200" b="0" strike="noStrike" spc="-1">
                <a:solidFill>
                  <a:srgbClr val="241647"/>
                </a:solidFill>
                <a:latin typeface="Calibri"/>
                <a:ea typeface="DejaVu Sans"/>
              </a:rPr>
              <a:t>Thrust blocks</a:t>
            </a:r>
            <a:endParaRPr lang="en-US" sz="3200" b="0" strike="noStrike" spc="-1">
              <a:latin typeface="Arial"/>
            </a:endParaRPr>
          </a:p>
          <a:p>
            <a:pPr marL="743040" lvl="1" indent="-284400">
              <a:lnSpc>
                <a:spcPct val="100000"/>
              </a:lnSpc>
              <a:buClr>
                <a:srgbClr val="241647"/>
              </a:buClr>
              <a:buFont typeface="Arial"/>
              <a:buChar char="–"/>
            </a:pPr>
            <a:r>
              <a:rPr lang="en-US" sz="2800" b="0" strike="noStrike" spc="-1">
                <a:solidFill>
                  <a:srgbClr val="241647"/>
                </a:solidFill>
                <a:latin typeface="Calibri"/>
                <a:ea typeface="DejaVu Sans"/>
              </a:rPr>
              <a:t>Prevent joint leakage</a:t>
            </a:r>
            <a:endParaRPr lang="en-US" sz="2800" b="0" strike="noStrike" spc="-1">
              <a:latin typeface="Arial"/>
            </a:endParaRPr>
          </a:p>
          <a:p>
            <a:pPr marL="743040" lvl="1" indent="-284400">
              <a:lnSpc>
                <a:spcPct val="100000"/>
              </a:lnSpc>
              <a:buClr>
                <a:srgbClr val="241647"/>
              </a:buClr>
              <a:buFont typeface="Arial"/>
              <a:buChar char="–"/>
            </a:pPr>
            <a:r>
              <a:rPr lang="en-US" sz="2800" b="0" strike="noStrike" spc="-1">
                <a:solidFill>
                  <a:srgbClr val="241647"/>
                </a:solidFill>
                <a:latin typeface="Calibri"/>
                <a:ea typeface="DejaVu Sans"/>
              </a:rPr>
              <a:t>Bends, elbows, tees, dead-ends</a:t>
            </a:r>
            <a:endParaRPr lang="en-US" sz="2800" b="0" strike="noStrike" spc="-1">
              <a:latin typeface="Arial"/>
            </a:endParaRPr>
          </a:p>
          <a:p>
            <a:pPr marL="743040" lvl="1" indent="-284400">
              <a:lnSpc>
                <a:spcPct val="100000"/>
              </a:lnSpc>
              <a:buClr>
                <a:srgbClr val="241647"/>
              </a:buClr>
              <a:buFont typeface="Arial"/>
              <a:buChar char="–"/>
            </a:pPr>
            <a:r>
              <a:rPr lang="en-US" sz="2800" b="0" strike="noStrike" spc="-1">
                <a:solidFill>
                  <a:srgbClr val="241647"/>
                </a:solidFill>
                <a:latin typeface="Calibri"/>
                <a:ea typeface="DejaVu Sans"/>
              </a:rPr>
              <a:t>Thrust factors</a:t>
            </a:r>
            <a:endParaRPr lang="en-US" sz="2800" b="0" strike="noStrike" spc="-1">
              <a:latin typeface="Arial"/>
            </a:endParaRPr>
          </a:p>
          <a:p>
            <a:pPr marL="1143000" lvl="2" indent="-227160">
              <a:lnSpc>
                <a:spcPct val="100000"/>
              </a:lnSpc>
              <a:buClr>
                <a:srgbClr val="241647"/>
              </a:buClr>
              <a:buFont typeface="Arial"/>
              <a:buChar char="•"/>
            </a:pPr>
            <a:r>
              <a:rPr lang="en-US" sz="2400" b="0" strike="noStrike" spc="-1">
                <a:solidFill>
                  <a:srgbClr val="241647"/>
                </a:solidFill>
                <a:latin typeface="Calibri"/>
                <a:ea typeface="DejaVu Sans"/>
              </a:rPr>
              <a:t>Bend angle</a:t>
            </a:r>
            <a:endParaRPr lang="en-US" sz="2400" b="0" strike="noStrike" spc="-1">
              <a:latin typeface="Arial"/>
            </a:endParaRPr>
          </a:p>
          <a:p>
            <a:pPr marL="1143000" lvl="2" indent="-227160">
              <a:lnSpc>
                <a:spcPct val="100000"/>
              </a:lnSpc>
              <a:buClr>
                <a:srgbClr val="241647"/>
              </a:buClr>
              <a:buFont typeface="Arial"/>
              <a:buChar char="•"/>
            </a:pPr>
            <a:r>
              <a:rPr lang="en-US" sz="2400" b="0" strike="noStrike" spc="-1">
                <a:solidFill>
                  <a:srgbClr val="241647"/>
                </a:solidFill>
                <a:latin typeface="Calibri"/>
                <a:ea typeface="DejaVu Sans"/>
              </a:rPr>
              <a:t>Pipe diameter</a:t>
            </a:r>
            <a:endParaRPr lang="en-US" sz="2400" b="0" strike="noStrike" spc="-1">
              <a:latin typeface="Arial"/>
            </a:endParaRPr>
          </a:p>
          <a:p>
            <a:pPr marL="1143000" lvl="2" indent="-227160">
              <a:lnSpc>
                <a:spcPct val="100000"/>
              </a:lnSpc>
              <a:buClr>
                <a:srgbClr val="241647"/>
              </a:buClr>
              <a:buFont typeface="Arial"/>
              <a:buChar char="•"/>
            </a:pPr>
            <a:r>
              <a:rPr lang="en-US" sz="2400" b="0" strike="noStrike" spc="-1">
                <a:solidFill>
                  <a:srgbClr val="241647"/>
                </a:solidFill>
                <a:latin typeface="Calibri"/>
                <a:ea typeface="DejaVu Sans"/>
              </a:rPr>
              <a:t>Internal pressure</a:t>
            </a:r>
            <a:endParaRPr lang="en-US" sz="2400" b="0" strike="noStrike" spc="-1">
              <a:latin typeface="Arial"/>
            </a:endParaRPr>
          </a:p>
          <a:p>
            <a:pPr marL="1143000" lvl="2" indent="-227160">
              <a:lnSpc>
                <a:spcPct val="100000"/>
              </a:lnSpc>
              <a:buClr>
                <a:srgbClr val="241647"/>
              </a:buClr>
              <a:buFont typeface="Arial"/>
              <a:buChar char="•"/>
            </a:pPr>
            <a:r>
              <a:rPr lang="en-US" sz="2400" b="0" strike="noStrike" spc="-1">
                <a:solidFill>
                  <a:srgbClr val="241647"/>
                </a:solidFill>
                <a:latin typeface="Calibri"/>
                <a:ea typeface="DejaVu Sans"/>
              </a:rPr>
              <a:t>Use 1.5:2 safety factor multiplier to account for surges</a:t>
            </a:r>
            <a:endParaRPr lang="en-US" sz="2400" b="0" strike="noStrike" spc="-1">
              <a:latin typeface="Arial"/>
            </a:endParaRPr>
          </a:p>
          <a:p>
            <a:pPr marL="743040" lvl="1" indent="-284400">
              <a:lnSpc>
                <a:spcPct val="100000"/>
              </a:lnSpc>
              <a:buClr>
                <a:srgbClr val="241647"/>
              </a:buClr>
              <a:buFont typeface="Arial"/>
              <a:buChar char="–"/>
            </a:pPr>
            <a:r>
              <a:rPr lang="en-US" sz="2800" b="0" strike="noStrike" spc="-1">
                <a:solidFill>
                  <a:srgbClr val="241647"/>
                </a:solidFill>
                <a:latin typeface="Calibri"/>
                <a:ea typeface="DejaVu Sans"/>
              </a:rPr>
              <a:t>Size of block depends on surrounding soil type</a:t>
            </a:r>
            <a:endParaRPr lang="en-US" sz="2800" b="0" strike="noStrike" spc="-1">
              <a:latin typeface="Arial"/>
            </a:endParaRPr>
          </a:p>
          <a:p>
            <a:pPr marL="1143000" lvl="2" indent="-227160">
              <a:lnSpc>
                <a:spcPct val="100000"/>
              </a:lnSpc>
              <a:buClr>
                <a:srgbClr val="241647"/>
              </a:buClr>
              <a:buFont typeface="Arial"/>
              <a:buChar char="•"/>
            </a:pPr>
            <a:r>
              <a:rPr lang="en-US" sz="2400" b="0" strike="noStrike" spc="-1">
                <a:solidFill>
                  <a:srgbClr val="241647"/>
                </a:solidFill>
                <a:latin typeface="Calibri"/>
                <a:ea typeface="DejaVu Sans"/>
              </a:rPr>
              <a:t>Hard clay can support up to 9000 #/ft2</a:t>
            </a:r>
            <a:endParaRPr lang="en-US" sz="2400" b="0" strike="noStrike" spc="-1">
              <a:latin typeface="Arial"/>
            </a:endParaRPr>
          </a:p>
          <a:p>
            <a:pPr marL="1143000" lvl="2" indent="-227160">
              <a:lnSpc>
                <a:spcPct val="100000"/>
              </a:lnSpc>
              <a:buClr>
                <a:srgbClr val="241647"/>
              </a:buClr>
              <a:buFont typeface="Arial"/>
              <a:buChar char="•"/>
            </a:pPr>
            <a:r>
              <a:rPr lang="en-US" sz="2400" b="0" strike="noStrike" spc="-1">
                <a:solidFill>
                  <a:srgbClr val="241647"/>
                </a:solidFill>
                <a:latin typeface="Calibri"/>
                <a:ea typeface="DejaVu Sans"/>
              </a:rPr>
              <a:t>Soft clay can support up to ~ 1000 #/ft2</a:t>
            </a:r>
            <a:endParaRPr lang="en-US" sz="2400" b="0" strike="noStrike" spc="-1">
              <a:latin typeface="Arial"/>
            </a:endParaRPr>
          </a:p>
          <a:p>
            <a:pPr>
              <a:lnSpc>
                <a:spcPct val="100000"/>
              </a:lnSpc>
              <a:spcBef>
                <a:spcPts val="641"/>
              </a:spcBef>
            </a:pPr>
            <a:endParaRPr lang="en-US" sz="2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Thrust in Piping Systems</a:t>
            </a:r>
            <a:endParaRPr lang="en-US" sz="4400" b="0" strike="noStrike" spc="-1">
              <a:latin typeface="Arial"/>
            </a:endParaRPr>
          </a:p>
        </p:txBody>
      </p:sp>
      <p:sp>
        <p:nvSpPr>
          <p:cNvPr id="250" name="CustomShape 2"/>
          <p:cNvSpPr/>
          <p:nvPr/>
        </p:nvSpPr>
        <p:spPr>
          <a:xfrm>
            <a:off x="914400" y="1752480"/>
            <a:ext cx="6475680" cy="1186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0" strike="noStrike" spc="-1">
                <a:solidFill>
                  <a:srgbClr val="241652"/>
                </a:solidFill>
                <a:latin typeface="Times New Roman"/>
                <a:ea typeface="DejaVu Sans"/>
              </a:rPr>
              <a:t>Force of water where changes in fluid velocity, pipe size, or pipe direction occur (such as at fittings, caps, valves, tees, bends, or reducers.</a:t>
            </a:r>
            <a:endParaRPr lang="en-US" sz="2400" b="0" strike="noStrike" spc="-1">
              <a:latin typeface="Arial"/>
            </a:endParaRPr>
          </a:p>
        </p:txBody>
      </p:sp>
      <p:pic>
        <p:nvPicPr>
          <p:cNvPr id="251" name="Picture 3"/>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p:blipFill>
        <p:spPr>
          <a:xfrm>
            <a:off x="2819520" y="3276720"/>
            <a:ext cx="4278600" cy="28879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CustomShape 1"/>
          <p:cNvSpPr/>
          <p:nvPr/>
        </p:nvSpPr>
        <p:spPr>
          <a:xfrm>
            <a:off x="457200" y="640080"/>
            <a:ext cx="3200400" cy="54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Thrust Blocks</a:t>
            </a:r>
            <a:endParaRPr lang="en-US" sz="4400" b="0" strike="noStrike" spc="-1">
              <a:latin typeface="Arial"/>
            </a:endParaRPr>
          </a:p>
        </p:txBody>
      </p:sp>
      <p:pic>
        <p:nvPicPr>
          <p:cNvPr id="253" name="Picture 2"/>
          <p:cNvPicPr/>
          <p:nvPr/>
        </p:nvPicPr>
        <p:blipFill>
          <a:blip r:embed="rId3"/>
          <a:stretch/>
        </p:blipFill>
        <p:spPr>
          <a:xfrm>
            <a:off x="397800" y="1190880"/>
            <a:ext cx="7923240" cy="5118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Mechanical Joint Restraints</a:t>
            </a:r>
            <a:endParaRPr lang="en-US" sz="4400" b="0" strike="noStrike" spc="-1">
              <a:latin typeface="Arial"/>
            </a:endParaRPr>
          </a:p>
        </p:txBody>
      </p:sp>
      <p:pic>
        <p:nvPicPr>
          <p:cNvPr id="255" name="Picture 3"/>
          <p:cNvPicPr/>
          <p:nvPr/>
        </p:nvPicPr>
        <p:blipFill>
          <a:blip r:embed="rId3"/>
          <a:stretch/>
        </p:blipFill>
        <p:spPr>
          <a:xfrm>
            <a:off x="2971800" y="4352760"/>
            <a:ext cx="2926080" cy="2094120"/>
          </a:xfrm>
          <a:prstGeom prst="rect">
            <a:avLst/>
          </a:prstGeom>
          <a:ln>
            <a:noFill/>
          </a:ln>
        </p:spPr>
      </p:pic>
      <p:pic>
        <p:nvPicPr>
          <p:cNvPr id="256" name="Picture 4"/>
          <p:cNvPicPr/>
          <p:nvPr/>
        </p:nvPicPr>
        <p:blipFill>
          <a:blip r:embed="rId4"/>
          <a:stretch/>
        </p:blipFill>
        <p:spPr>
          <a:xfrm>
            <a:off x="380880" y="1419840"/>
            <a:ext cx="3151440" cy="3227400"/>
          </a:xfrm>
          <a:prstGeom prst="rect">
            <a:avLst/>
          </a:prstGeom>
          <a:ln>
            <a:noFill/>
          </a:ln>
        </p:spPr>
      </p:pic>
      <p:pic>
        <p:nvPicPr>
          <p:cNvPr id="257" name="Picture 5"/>
          <p:cNvPicPr/>
          <p:nvPr/>
        </p:nvPicPr>
        <p:blipFill>
          <a:blip r:embed="rId5"/>
          <a:srcRect t="17454"/>
          <a:stretch/>
        </p:blipFill>
        <p:spPr>
          <a:xfrm>
            <a:off x="3962520" y="1295280"/>
            <a:ext cx="4618080" cy="2899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52"/>
                </a:solidFill>
                <a:latin typeface="Calibri"/>
                <a:ea typeface="DejaVu Sans"/>
              </a:rPr>
              <a:t>Outline</a:t>
            </a:r>
            <a:endParaRPr lang="en-US" sz="4400" b="0" strike="noStrike" spc="-1">
              <a:latin typeface="Arial"/>
            </a:endParaRPr>
          </a:p>
        </p:txBody>
      </p:sp>
      <p:sp>
        <p:nvSpPr>
          <p:cNvPr id="212"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Distribution system components</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Line repairs</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Valves, hydrants, service lines, water meters</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Corrosion</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Maintenance</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Asset management</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Water loss and leak detection</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Cross-connections</a:t>
            </a:r>
            <a:endParaRPr lang="en-US" sz="2800" b="0" strike="noStrike" spc="-1">
              <a:latin typeface="Arial"/>
            </a:endParaRPr>
          </a:p>
          <a:p>
            <a:pPr>
              <a:lnSpc>
                <a:spcPct val="100000"/>
              </a:lnSpc>
              <a:spcBef>
                <a:spcPts val="641"/>
              </a:spcBef>
            </a:pPr>
            <a:endParaRPr lang="en-US" sz="2800" b="0" strike="noStrike" spc="-1">
              <a:latin typeface="Arial"/>
            </a:endParaRPr>
          </a:p>
          <a:p>
            <a:pPr>
              <a:lnSpc>
                <a:spcPct val="100000"/>
              </a:lnSpc>
              <a:spcBef>
                <a:spcPts val="641"/>
              </a:spcBef>
            </a:pPr>
            <a:endParaRPr lang="en-US" sz="2800" b="0" strike="noStrike" spc="-1">
              <a:latin typeface="Arial"/>
            </a:endParaRPr>
          </a:p>
          <a:p>
            <a:pPr>
              <a:lnSpc>
                <a:spcPct val="100000"/>
              </a:lnSpc>
              <a:spcBef>
                <a:spcPts val="641"/>
              </a:spcBef>
            </a:pP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Calculating Restrained Lengths</a:t>
            </a:r>
            <a:endParaRPr lang="en-US" sz="4400" b="0" strike="noStrike" spc="-1">
              <a:latin typeface="Arial"/>
            </a:endParaRPr>
          </a:p>
        </p:txBody>
      </p:sp>
      <p:pic>
        <p:nvPicPr>
          <p:cNvPr id="259" name="Picture 3"/>
          <p:cNvPicPr/>
          <p:nvPr/>
        </p:nvPicPr>
        <p:blipFill>
          <a:blip r:embed="rId3"/>
          <a:stretch/>
        </p:blipFill>
        <p:spPr>
          <a:xfrm>
            <a:off x="879120" y="1600200"/>
            <a:ext cx="7384320" cy="4524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CustomShape 1"/>
          <p:cNvSpPr/>
          <p:nvPr/>
        </p:nvSpPr>
        <p:spPr>
          <a:xfrm>
            <a:off x="457200" y="563400"/>
            <a:ext cx="8228160" cy="654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Separation Distances</a:t>
            </a:r>
            <a:endParaRPr lang="en-US" sz="4400" b="0" strike="noStrike" spc="-1">
              <a:latin typeface="Arial"/>
            </a:endParaRPr>
          </a:p>
        </p:txBody>
      </p:sp>
      <p:sp>
        <p:nvSpPr>
          <p:cNvPr id="261" name="CustomShape 2"/>
          <p:cNvSpPr/>
          <p:nvPr/>
        </p:nvSpPr>
        <p:spPr>
          <a:xfrm>
            <a:off x="457200" y="1371600"/>
            <a:ext cx="8228160" cy="4951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300"/>
              </a:spcBef>
              <a:buClr>
                <a:srgbClr val="241647"/>
              </a:buClr>
              <a:buFont typeface="Arial"/>
              <a:buChar char="•"/>
            </a:pPr>
            <a:r>
              <a:rPr lang="en-US" sz="3200" b="0" strike="noStrike" spc="-1">
                <a:solidFill>
                  <a:srgbClr val="241647"/>
                </a:solidFill>
                <a:latin typeface="Calibri"/>
                <a:ea typeface="DejaVu Sans"/>
              </a:rPr>
              <a:t>Horizontal</a:t>
            </a:r>
            <a:endParaRPr lang="en-US" sz="3200" b="0" strike="noStrike" spc="-1">
              <a:latin typeface="Arial"/>
            </a:endParaRPr>
          </a:p>
          <a:p>
            <a:pPr marL="743040" lvl="1" indent="-284400">
              <a:lnSpc>
                <a:spcPct val="100000"/>
              </a:lnSpc>
              <a:spcBef>
                <a:spcPts val="300"/>
              </a:spcBef>
              <a:buClr>
                <a:srgbClr val="241647"/>
              </a:buClr>
              <a:buFont typeface="Arial"/>
              <a:buChar char="–"/>
            </a:pPr>
            <a:r>
              <a:rPr lang="en-US" sz="2800" b="0" strike="noStrike" spc="-1">
                <a:solidFill>
                  <a:srgbClr val="241647"/>
                </a:solidFill>
                <a:latin typeface="Calibri"/>
                <a:ea typeface="DejaVu Sans"/>
              </a:rPr>
              <a:t>10 feet minimum</a:t>
            </a:r>
            <a:endParaRPr lang="en-US" sz="2800" b="0" strike="noStrike" spc="-1">
              <a:latin typeface="Arial"/>
            </a:endParaRPr>
          </a:p>
          <a:p>
            <a:pPr marL="343080" indent="-341640">
              <a:lnSpc>
                <a:spcPct val="100000"/>
              </a:lnSpc>
              <a:spcBef>
                <a:spcPts val="300"/>
              </a:spcBef>
              <a:buClr>
                <a:srgbClr val="241647"/>
              </a:buClr>
              <a:buFont typeface="Arial"/>
              <a:buChar char="•"/>
            </a:pPr>
            <a:r>
              <a:rPr lang="en-US" sz="3200" b="0" strike="noStrike" spc="-1">
                <a:solidFill>
                  <a:srgbClr val="241647"/>
                </a:solidFill>
                <a:latin typeface="Calibri"/>
                <a:ea typeface="DejaVu Sans"/>
              </a:rPr>
              <a:t>Vertical – water over wastewater</a:t>
            </a:r>
            <a:endParaRPr lang="en-US" sz="3200" b="0" strike="noStrike" spc="-1">
              <a:latin typeface="Arial"/>
            </a:endParaRPr>
          </a:p>
          <a:p>
            <a:pPr marL="743040" lvl="1" indent="-284400">
              <a:lnSpc>
                <a:spcPct val="100000"/>
              </a:lnSpc>
              <a:spcBef>
                <a:spcPts val="300"/>
              </a:spcBef>
              <a:buClr>
                <a:srgbClr val="241647"/>
              </a:buClr>
              <a:buFont typeface="Arial"/>
              <a:buChar char="–"/>
            </a:pPr>
            <a:r>
              <a:rPr lang="en-US" sz="2800" b="0" strike="noStrike" spc="-1">
                <a:solidFill>
                  <a:srgbClr val="241647"/>
                </a:solidFill>
                <a:latin typeface="Calibri"/>
                <a:ea typeface="DejaVu Sans"/>
              </a:rPr>
              <a:t>18 inches minimum</a:t>
            </a:r>
            <a:endParaRPr lang="en-US" sz="2800" b="0" strike="noStrike" spc="-1">
              <a:latin typeface="Arial"/>
            </a:endParaRPr>
          </a:p>
          <a:p>
            <a:pPr marL="343080" indent="-341640">
              <a:lnSpc>
                <a:spcPct val="100000"/>
              </a:lnSpc>
              <a:spcBef>
                <a:spcPts val="300"/>
              </a:spcBef>
              <a:buClr>
                <a:srgbClr val="241647"/>
              </a:buClr>
              <a:buFont typeface="Arial"/>
              <a:buChar char="•"/>
            </a:pPr>
            <a:r>
              <a:rPr lang="en-US" sz="3200" b="0" strike="noStrike" spc="-1">
                <a:solidFill>
                  <a:srgbClr val="241647"/>
                </a:solidFill>
                <a:latin typeface="Calibri"/>
                <a:ea typeface="DejaVu Sans"/>
              </a:rPr>
              <a:t>Vertical – wastewater over water</a:t>
            </a:r>
            <a:endParaRPr lang="en-US" sz="3200" b="0" strike="noStrike" spc="-1">
              <a:latin typeface="Arial"/>
            </a:endParaRPr>
          </a:p>
          <a:p>
            <a:pPr marL="743040" lvl="1" indent="-284400">
              <a:lnSpc>
                <a:spcPct val="100000"/>
              </a:lnSpc>
              <a:spcBef>
                <a:spcPts val="300"/>
              </a:spcBef>
              <a:buClr>
                <a:srgbClr val="241647"/>
              </a:buClr>
              <a:buFont typeface="Arial"/>
              <a:buChar char="–"/>
            </a:pPr>
            <a:r>
              <a:rPr lang="en-US" sz="2800" b="0" strike="noStrike" spc="-1">
                <a:solidFill>
                  <a:srgbClr val="241647"/>
                </a:solidFill>
                <a:latin typeface="Calibri"/>
                <a:ea typeface="DejaVu Sans"/>
              </a:rPr>
              <a:t>Water-tight 20 ft casing around wastewater pipe</a:t>
            </a:r>
            <a:endParaRPr lang="en-US" sz="2800" b="0" strike="noStrike" spc="-1">
              <a:latin typeface="Arial"/>
            </a:endParaRPr>
          </a:p>
          <a:p>
            <a:pPr marL="743040" lvl="1" indent="-284400">
              <a:lnSpc>
                <a:spcPct val="100000"/>
              </a:lnSpc>
              <a:spcBef>
                <a:spcPts val="300"/>
              </a:spcBef>
              <a:buClr>
                <a:srgbClr val="241647"/>
              </a:buClr>
              <a:buFont typeface="Arial"/>
              <a:buChar char="–"/>
            </a:pPr>
            <a:r>
              <a:rPr lang="en-US" sz="2800" b="0" strike="noStrike" spc="-1">
                <a:solidFill>
                  <a:srgbClr val="241647"/>
                </a:solidFill>
                <a:latin typeface="Calibri"/>
                <a:ea typeface="DejaVu Sans"/>
              </a:rPr>
              <a:t>Water line required to be at least 10 feet from either end of casing</a:t>
            </a:r>
            <a:endParaRPr lang="en-US" sz="2800" b="0" strike="noStrike" spc="-1">
              <a:latin typeface="Arial"/>
            </a:endParaRPr>
          </a:p>
          <a:p>
            <a:pPr marL="457200" algn="ctr">
              <a:lnSpc>
                <a:spcPct val="100000"/>
              </a:lnSpc>
              <a:spcBef>
                <a:spcPts val="300"/>
              </a:spcBef>
            </a:pPr>
            <a:r>
              <a:rPr lang="en-US" sz="2800" b="1" strike="noStrike" spc="-1">
                <a:solidFill>
                  <a:srgbClr val="CC3300"/>
                </a:solidFill>
                <a:latin typeface="Calibri"/>
                <a:ea typeface="DejaVu Sans"/>
              </a:rPr>
              <a:t>NEED TO REFER TO NMED REGULATIONS AND  LOCAL ORDINANCES FOR SPECIFIC SEPARATION DISTANCES</a:t>
            </a:r>
            <a:endParaRPr lang="en-US" sz="2800" b="0" strike="noStrike" spc="-1">
              <a:latin typeface="Arial"/>
            </a:endParaRPr>
          </a:p>
          <a:p>
            <a:pPr marL="457200">
              <a:lnSpc>
                <a:spcPct val="100000"/>
              </a:lnSpc>
              <a:spcBef>
                <a:spcPts val="641"/>
              </a:spcBef>
            </a:pP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Valves</a:t>
            </a:r>
            <a:endParaRPr lang="en-US" sz="4400" b="0" strike="noStrike" spc="-1">
              <a:latin typeface="Arial"/>
            </a:endParaRPr>
          </a:p>
        </p:txBody>
      </p:sp>
      <p:sp>
        <p:nvSpPr>
          <p:cNvPr id="263"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Uses</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Control flow (rate, direction) and pressure</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Maintenance (isolation)</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Vent</a:t>
            </a:r>
            <a:endParaRPr lang="en-US" sz="28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General maintenance</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Exercise at least once annually</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Check for leaks – stem, </a:t>
            </a:r>
            <a:r>
              <a:t/>
            </a:r>
            <a:br/>
            <a:r>
              <a:rPr lang="en-US" sz="2800" b="0" strike="noStrike" spc="-1">
                <a:solidFill>
                  <a:srgbClr val="241647"/>
                </a:solidFill>
                <a:latin typeface="Calibri"/>
                <a:ea typeface="DejaVu Sans"/>
              </a:rPr>
              <a:t>stuffing box</a:t>
            </a:r>
            <a:endParaRPr lang="en-US" sz="2800" b="0" strike="noStrike" spc="-1">
              <a:latin typeface="Arial"/>
            </a:endParaRPr>
          </a:p>
          <a:p>
            <a:pPr>
              <a:lnSpc>
                <a:spcPct val="100000"/>
              </a:lnSpc>
              <a:spcBef>
                <a:spcPts val="641"/>
              </a:spcBef>
            </a:pPr>
            <a:endParaRPr lang="en-US" sz="2800" b="0" strike="noStrike" spc="-1">
              <a:latin typeface="Arial"/>
            </a:endParaRPr>
          </a:p>
        </p:txBody>
      </p:sp>
      <p:pic>
        <p:nvPicPr>
          <p:cNvPr id="264" name="Picture 7"/>
          <p:cNvPicPr/>
          <p:nvPr/>
        </p:nvPicPr>
        <p:blipFill>
          <a:blip r:embed="rId3"/>
          <a:stretch/>
        </p:blipFill>
        <p:spPr>
          <a:xfrm>
            <a:off x="5943600" y="2666880"/>
            <a:ext cx="3065760" cy="35038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CustomShape 1"/>
          <p:cNvSpPr/>
          <p:nvPr/>
        </p:nvSpPr>
        <p:spPr>
          <a:xfrm>
            <a:off x="457200" y="563400"/>
            <a:ext cx="8228160" cy="73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Types of Valves</a:t>
            </a:r>
            <a:endParaRPr lang="en-US" sz="4400" b="0" strike="noStrike" spc="-1">
              <a:latin typeface="Arial"/>
            </a:endParaRPr>
          </a:p>
        </p:txBody>
      </p:sp>
      <p:sp>
        <p:nvSpPr>
          <p:cNvPr id="266" name="CustomShape 2"/>
          <p:cNvSpPr/>
          <p:nvPr/>
        </p:nvSpPr>
        <p:spPr>
          <a:xfrm>
            <a:off x="457200" y="1294920"/>
            <a:ext cx="8228160" cy="4974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buClr>
                <a:srgbClr val="241647"/>
              </a:buClr>
              <a:buFont typeface="Arial"/>
              <a:buChar char="•"/>
            </a:pPr>
            <a:r>
              <a:rPr lang="en-US" sz="3000" b="0" strike="noStrike" spc="-1">
                <a:solidFill>
                  <a:srgbClr val="241647"/>
                </a:solidFill>
                <a:latin typeface="Calibri"/>
                <a:ea typeface="DejaVu Sans"/>
              </a:rPr>
              <a:t>Gate – CTC, CTO</a:t>
            </a:r>
            <a:endParaRPr lang="en-US" sz="3000" b="0" strike="noStrike" spc="-1">
              <a:latin typeface="Arial"/>
            </a:endParaRPr>
          </a:p>
          <a:p>
            <a:pPr marL="743040" lvl="1" indent="-284400">
              <a:lnSpc>
                <a:spcPct val="100000"/>
              </a:lnSpc>
              <a:buClr>
                <a:srgbClr val="241647"/>
              </a:buClr>
              <a:buFont typeface="Arial"/>
              <a:buChar char="–"/>
            </a:pPr>
            <a:r>
              <a:rPr lang="en-US" sz="2600" b="0" strike="noStrike" spc="-1">
                <a:solidFill>
                  <a:srgbClr val="241647"/>
                </a:solidFill>
                <a:latin typeface="Calibri"/>
                <a:ea typeface="DejaVu Sans"/>
              </a:rPr>
              <a:t>Isolation</a:t>
            </a:r>
            <a:endParaRPr lang="en-US" sz="2600" b="0" strike="noStrike" spc="-1">
              <a:latin typeface="Arial"/>
            </a:endParaRPr>
          </a:p>
          <a:p>
            <a:pPr marL="743040" lvl="1" indent="-284400">
              <a:lnSpc>
                <a:spcPct val="100000"/>
              </a:lnSpc>
              <a:buClr>
                <a:srgbClr val="241647"/>
              </a:buClr>
              <a:buFont typeface="Arial"/>
              <a:buChar char="–"/>
            </a:pPr>
            <a:r>
              <a:rPr lang="en-US" sz="2600" b="0" strike="noStrike" spc="-1">
                <a:solidFill>
                  <a:srgbClr val="241647"/>
                </a:solidFill>
                <a:latin typeface="Calibri"/>
                <a:ea typeface="DejaVu Sans"/>
              </a:rPr>
              <a:t>NOT for flow control</a:t>
            </a:r>
            <a:endParaRPr lang="en-US" sz="2600" b="0" strike="noStrike" spc="-1">
              <a:latin typeface="Arial"/>
            </a:endParaRPr>
          </a:p>
          <a:p>
            <a:pPr marL="743040" lvl="1" indent="-284400">
              <a:lnSpc>
                <a:spcPct val="100000"/>
              </a:lnSpc>
              <a:buClr>
                <a:srgbClr val="241647"/>
              </a:buClr>
              <a:buFont typeface="Arial"/>
              <a:buChar char="–"/>
            </a:pPr>
            <a:r>
              <a:rPr lang="en-US" sz="2600" b="0" strike="noStrike" spc="-1">
                <a:solidFill>
                  <a:srgbClr val="241647"/>
                </a:solidFill>
                <a:latin typeface="Calibri"/>
                <a:ea typeface="DejaVu Sans"/>
              </a:rPr>
              <a:t>Least friction loss when open</a:t>
            </a:r>
            <a:endParaRPr lang="en-US" sz="2600" b="0" strike="noStrike" spc="-1">
              <a:latin typeface="Arial"/>
            </a:endParaRPr>
          </a:p>
          <a:p>
            <a:pPr marL="343080" indent="-341640">
              <a:lnSpc>
                <a:spcPct val="100000"/>
              </a:lnSpc>
              <a:buClr>
                <a:srgbClr val="241647"/>
              </a:buClr>
              <a:buFont typeface="Arial"/>
              <a:buChar char="•"/>
            </a:pPr>
            <a:r>
              <a:rPr lang="en-US" sz="3000" b="0" strike="noStrike" spc="-1">
                <a:solidFill>
                  <a:srgbClr val="241647"/>
                </a:solidFill>
                <a:latin typeface="Calibri"/>
                <a:ea typeface="DejaVu Sans"/>
              </a:rPr>
              <a:t>Butterfly</a:t>
            </a:r>
            <a:endParaRPr lang="en-US" sz="3000" b="0" strike="noStrike" spc="-1">
              <a:latin typeface="Arial"/>
            </a:endParaRPr>
          </a:p>
          <a:p>
            <a:pPr marL="743040" lvl="1" indent="-284400">
              <a:lnSpc>
                <a:spcPct val="100000"/>
              </a:lnSpc>
              <a:buClr>
                <a:srgbClr val="241647"/>
              </a:buClr>
              <a:buFont typeface="Arial"/>
              <a:buChar char="–"/>
            </a:pPr>
            <a:r>
              <a:rPr lang="en-US" sz="2600" b="0" strike="noStrike" spc="-1">
                <a:solidFill>
                  <a:srgbClr val="241647"/>
                </a:solidFill>
                <a:latin typeface="Calibri"/>
                <a:ea typeface="DejaVu Sans"/>
              </a:rPr>
              <a:t>Isolation</a:t>
            </a:r>
            <a:endParaRPr lang="en-US" sz="2600" b="0" strike="noStrike" spc="-1">
              <a:latin typeface="Arial"/>
            </a:endParaRPr>
          </a:p>
          <a:p>
            <a:pPr marL="743040" lvl="1" indent="-284400">
              <a:lnSpc>
                <a:spcPct val="100000"/>
              </a:lnSpc>
              <a:buClr>
                <a:srgbClr val="241647"/>
              </a:buClr>
              <a:buFont typeface="Arial"/>
              <a:buChar char="–"/>
            </a:pPr>
            <a:r>
              <a:rPr lang="en-US" sz="2600" b="0" strike="noStrike" spc="-1">
                <a:solidFill>
                  <a:srgbClr val="241647"/>
                </a:solidFill>
                <a:latin typeface="Calibri"/>
                <a:ea typeface="DejaVu Sans"/>
              </a:rPr>
              <a:t>Easier to open than gates (1/4 turn)</a:t>
            </a:r>
            <a:endParaRPr lang="en-US" sz="2600" b="0" strike="noStrike" spc="-1">
              <a:latin typeface="Arial"/>
            </a:endParaRPr>
          </a:p>
          <a:p>
            <a:pPr marL="743040" lvl="1" indent="-284400">
              <a:lnSpc>
                <a:spcPct val="100000"/>
              </a:lnSpc>
              <a:buClr>
                <a:srgbClr val="241647"/>
              </a:buClr>
              <a:buFont typeface="Arial"/>
              <a:buChar char="–"/>
            </a:pPr>
            <a:r>
              <a:rPr lang="en-US" sz="2600" b="0" strike="noStrike" spc="-1">
                <a:solidFill>
                  <a:srgbClr val="241647"/>
                </a:solidFill>
                <a:latin typeface="Calibri"/>
                <a:ea typeface="DejaVu Sans"/>
              </a:rPr>
              <a:t>Can be used to control flow</a:t>
            </a:r>
            <a:endParaRPr lang="en-US" sz="2600" b="0" strike="noStrike" spc="-1">
              <a:latin typeface="Arial"/>
            </a:endParaRPr>
          </a:p>
          <a:p>
            <a:pPr marL="343080" indent="-341640">
              <a:lnSpc>
                <a:spcPct val="100000"/>
              </a:lnSpc>
              <a:buClr>
                <a:srgbClr val="241647"/>
              </a:buClr>
              <a:buFont typeface="Arial"/>
              <a:buChar char="•"/>
            </a:pPr>
            <a:r>
              <a:rPr lang="en-US" sz="3000" b="0" strike="noStrike" spc="-1">
                <a:solidFill>
                  <a:srgbClr val="241647"/>
                </a:solidFill>
                <a:latin typeface="Calibri"/>
                <a:ea typeface="DejaVu Sans"/>
              </a:rPr>
              <a:t>Ball or plug</a:t>
            </a:r>
            <a:endParaRPr lang="en-US" sz="3000" b="0" strike="noStrike" spc="-1">
              <a:latin typeface="Arial"/>
            </a:endParaRPr>
          </a:p>
          <a:p>
            <a:pPr marL="743040" lvl="1" indent="-284400">
              <a:lnSpc>
                <a:spcPct val="100000"/>
              </a:lnSpc>
              <a:buClr>
                <a:srgbClr val="241647"/>
              </a:buClr>
              <a:buFont typeface="Arial"/>
              <a:buChar char="–"/>
            </a:pPr>
            <a:r>
              <a:rPr lang="en-US" sz="2600" b="0" strike="noStrike" spc="-1">
                <a:solidFill>
                  <a:srgbClr val="241647"/>
                </a:solidFill>
                <a:latin typeface="Calibri"/>
                <a:ea typeface="DejaVu Sans"/>
              </a:rPr>
              <a:t>Similar to butterfly</a:t>
            </a:r>
            <a:endParaRPr lang="en-US" sz="2600" b="0" strike="noStrike" spc="-1">
              <a:latin typeface="Arial"/>
            </a:endParaRPr>
          </a:p>
          <a:p>
            <a:pPr marL="743040" lvl="1" indent="-284400">
              <a:lnSpc>
                <a:spcPct val="100000"/>
              </a:lnSpc>
              <a:buClr>
                <a:srgbClr val="241647"/>
              </a:buClr>
              <a:buFont typeface="Arial"/>
              <a:buChar char="–"/>
            </a:pPr>
            <a:r>
              <a:rPr lang="en-US" sz="2600" b="0" strike="noStrike" spc="-1">
                <a:solidFill>
                  <a:srgbClr val="241647"/>
                </a:solidFill>
                <a:latin typeface="Calibri"/>
                <a:ea typeface="DejaVu Sans"/>
              </a:rPr>
              <a:t>2nd most common valve: corp and curb stops</a:t>
            </a:r>
            <a:endParaRPr lang="en-US" sz="2600" b="0" strike="noStrike" spc="-1">
              <a:latin typeface="Arial"/>
            </a:endParaRPr>
          </a:p>
          <a:p>
            <a:pPr marL="743040" lvl="1" indent="-284400">
              <a:lnSpc>
                <a:spcPct val="100000"/>
              </a:lnSpc>
              <a:buClr>
                <a:srgbClr val="241647"/>
              </a:buClr>
              <a:buFont typeface="Arial"/>
              <a:buChar char="–"/>
            </a:pPr>
            <a:r>
              <a:rPr lang="en-US" sz="2600" b="0" strike="noStrike" spc="-1">
                <a:solidFill>
                  <a:srgbClr val="241647"/>
                </a:solidFill>
                <a:latin typeface="Calibri"/>
                <a:ea typeface="DejaVu Sans"/>
              </a:rPr>
              <a:t>Usually not used in sizes &gt;2½-inches</a:t>
            </a:r>
            <a:endParaRPr lang="en-US" sz="2600" b="0" strike="noStrike" spc="-1">
              <a:latin typeface="Arial"/>
            </a:endParaRPr>
          </a:p>
          <a:p>
            <a:pPr>
              <a:lnSpc>
                <a:spcPct val="100000"/>
              </a:lnSpc>
              <a:spcBef>
                <a:spcPts val="641"/>
              </a:spcBef>
            </a:pPr>
            <a:endParaRPr lang="en-US" sz="26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CustomShape 1"/>
          <p:cNvSpPr/>
          <p:nvPr/>
        </p:nvSpPr>
        <p:spPr>
          <a:xfrm>
            <a:off x="457200" y="563400"/>
            <a:ext cx="8228160" cy="73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Types of Valves (continued)</a:t>
            </a:r>
            <a:endParaRPr lang="en-US" sz="4400" b="0" strike="noStrike" spc="-1">
              <a:latin typeface="Arial"/>
            </a:endParaRPr>
          </a:p>
        </p:txBody>
      </p:sp>
      <p:sp>
        <p:nvSpPr>
          <p:cNvPr id="268" name="CustomShape 2"/>
          <p:cNvSpPr/>
          <p:nvPr/>
        </p:nvSpPr>
        <p:spPr>
          <a:xfrm>
            <a:off x="457200" y="1447920"/>
            <a:ext cx="8228160" cy="475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Check</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Swing in horizontal; lift in vertical</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Discharge side of pumps; foot valves</a:t>
            </a:r>
            <a:endParaRPr lang="en-US" sz="28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Air release</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Vent</a:t>
            </a:r>
            <a:endParaRPr lang="en-US" sz="28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Globe</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Flow control (2-way)</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Mixing (3-way)</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Hydraulically operated, diaphragm-actuated</a:t>
            </a:r>
            <a:endParaRPr lang="en-US" sz="2800" b="0" strike="noStrike" spc="-1">
              <a:latin typeface="Arial"/>
            </a:endParaRPr>
          </a:p>
          <a:p>
            <a:pPr>
              <a:lnSpc>
                <a:spcPct val="100000"/>
              </a:lnSpc>
              <a:spcBef>
                <a:spcPts val="641"/>
              </a:spcBef>
            </a:pP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CustomShape 1"/>
          <p:cNvSpPr/>
          <p:nvPr/>
        </p:nvSpPr>
        <p:spPr>
          <a:xfrm>
            <a:off x="457200" y="563400"/>
            <a:ext cx="8228160" cy="654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Control Valves</a:t>
            </a:r>
            <a:endParaRPr lang="en-US" sz="4400" b="0" strike="noStrike" spc="-1">
              <a:latin typeface="Arial"/>
            </a:endParaRPr>
          </a:p>
        </p:txBody>
      </p:sp>
      <p:sp>
        <p:nvSpPr>
          <p:cNvPr id="270" name="CustomShape 2"/>
          <p:cNvSpPr/>
          <p:nvPr/>
        </p:nvSpPr>
        <p:spPr>
          <a:xfrm>
            <a:off x="0" y="1183320"/>
            <a:ext cx="9142920" cy="5673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buClr>
                <a:srgbClr val="241647"/>
              </a:buClr>
              <a:buFont typeface="Arial"/>
              <a:buChar char="•"/>
            </a:pPr>
            <a:r>
              <a:rPr lang="en-US" sz="2400" b="0" strike="noStrike" spc="-1">
                <a:solidFill>
                  <a:srgbClr val="241647"/>
                </a:solidFill>
                <a:latin typeface="Calibri"/>
                <a:ea typeface="DejaVu Sans"/>
              </a:rPr>
              <a:t>Altitude</a:t>
            </a:r>
            <a:endParaRPr lang="en-US" sz="2400" b="0" strike="noStrike" spc="-1">
              <a:latin typeface="Arial"/>
            </a:endParaRPr>
          </a:p>
          <a:p>
            <a:pPr marL="343080" indent="-341640">
              <a:lnSpc>
                <a:spcPct val="100000"/>
              </a:lnSpc>
              <a:buClr>
                <a:srgbClr val="241647"/>
              </a:buClr>
              <a:buFont typeface="Arial"/>
              <a:buChar char="•"/>
            </a:pPr>
            <a:r>
              <a:rPr lang="en-US" sz="2400" b="0" u="sng" strike="noStrike" spc="-1">
                <a:solidFill>
                  <a:srgbClr val="0000FF"/>
                </a:solidFill>
                <a:uFillTx/>
                <a:latin typeface="Calibri"/>
                <a:ea typeface="DejaVu Sans"/>
                <a:hlinkClick r:id="rId3"/>
              </a:rPr>
              <a:t>https</a:t>
            </a:r>
            <a:r>
              <a:rPr lang="en-US" sz="2400" b="0" u="sng" strike="noStrike" spc="-1">
                <a:solidFill>
                  <a:srgbClr val="0000FF"/>
                </a:solidFill>
                <a:uFillTx/>
                <a:latin typeface="Calibri"/>
                <a:ea typeface="DejaVu Sans"/>
                <a:hlinkClick r:id="rId3"/>
              </a:rPr>
              <a:t>://</a:t>
            </a:r>
            <a:r>
              <a:rPr lang="en-US" sz="2400" b="0" u="sng" strike="noStrike" spc="-1">
                <a:solidFill>
                  <a:srgbClr val="0000FF"/>
                </a:solidFill>
                <a:uFillTx/>
                <a:latin typeface="Calibri"/>
                <a:ea typeface="DejaVu Sans"/>
                <a:hlinkClick r:id="rId3"/>
              </a:rPr>
              <a:t>www.cla-val.com/documents/pdf/E-210-03.pdf</a:t>
            </a:r>
            <a:endParaRPr lang="en-US" sz="2400" b="0" strike="noStrike" spc="-1">
              <a:latin typeface="Arial"/>
            </a:endParaRPr>
          </a:p>
          <a:p>
            <a:pPr marL="343080" indent="-341640">
              <a:lnSpc>
                <a:spcPct val="100000"/>
              </a:lnSpc>
              <a:buClr>
                <a:srgbClr val="241647"/>
              </a:buClr>
              <a:buFont typeface="Arial"/>
              <a:buChar char="•"/>
            </a:pPr>
            <a:r>
              <a:rPr lang="en-US" sz="2400" b="0" u="sng" strike="noStrike" spc="-1">
                <a:solidFill>
                  <a:srgbClr val="0000FF"/>
                </a:solidFill>
                <a:uFillTx/>
                <a:latin typeface="Calibri"/>
                <a:ea typeface="DejaVu Sans"/>
                <a:hlinkClick r:id="rId4"/>
              </a:rPr>
              <a:t>https://</a:t>
            </a:r>
            <a:r>
              <a:rPr lang="en-US" sz="2400" b="0" u="sng" strike="noStrike" spc="-1">
                <a:solidFill>
                  <a:srgbClr val="0000FF"/>
                </a:solidFill>
                <a:uFillTx/>
                <a:latin typeface="Calibri"/>
                <a:ea typeface="DejaVu Sans"/>
                <a:hlinkClick r:id="rId4"/>
              </a:rPr>
              <a:t>www.youtube.com/watch?v=vWyApKcGqVw</a:t>
            </a:r>
            <a:endParaRPr lang="en-US" sz="2400" b="0" strike="noStrike" spc="-1">
              <a:latin typeface="Arial"/>
            </a:endParaRPr>
          </a:p>
          <a:p>
            <a:pPr marL="743040" lvl="1" indent="-284400">
              <a:lnSpc>
                <a:spcPct val="100000"/>
              </a:lnSpc>
              <a:buClr>
                <a:srgbClr val="241647"/>
              </a:buClr>
              <a:buFont typeface="Arial"/>
              <a:buChar char="–"/>
            </a:pPr>
            <a:r>
              <a:rPr lang="en-US" sz="2400" b="0" strike="noStrike" spc="-1">
                <a:solidFill>
                  <a:srgbClr val="241647"/>
                </a:solidFill>
                <a:latin typeface="Calibri"/>
                <a:ea typeface="DejaVu Sans"/>
              </a:rPr>
              <a:t>Closes when storage tank full</a:t>
            </a:r>
            <a:endParaRPr lang="en-US" sz="2400" b="0" strike="noStrike" spc="-1">
              <a:latin typeface="Arial"/>
            </a:endParaRPr>
          </a:p>
          <a:p>
            <a:pPr marL="743040" lvl="1" indent="-284400">
              <a:lnSpc>
                <a:spcPct val="100000"/>
              </a:lnSpc>
              <a:buClr>
                <a:srgbClr val="241647"/>
              </a:buClr>
              <a:buFont typeface="Arial"/>
              <a:buChar char="–"/>
            </a:pPr>
            <a:r>
              <a:rPr lang="en-US" sz="2400" b="0" strike="noStrike" spc="-1">
                <a:solidFill>
                  <a:srgbClr val="241647"/>
                </a:solidFill>
                <a:latin typeface="Calibri"/>
                <a:ea typeface="DejaVu Sans"/>
              </a:rPr>
              <a:t>Required for systems that contain several tanks at</a:t>
            </a:r>
            <a:r>
              <a:t/>
            </a:r>
            <a:br/>
            <a:r>
              <a:rPr lang="en-US" sz="2400" b="0" strike="noStrike" spc="-1">
                <a:solidFill>
                  <a:srgbClr val="241647"/>
                </a:solidFill>
                <a:latin typeface="Calibri"/>
                <a:ea typeface="DejaVu Sans"/>
              </a:rPr>
              <a:t>different elevations </a:t>
            </a:r>
            <a:endParaRPr lang="en-US" sz="2400" b="0" strike="noStrike" spc="-1">
              <a:latin typeface="Arial"/>
            </a:endParaRPr>
          </a:p>
          <a:p>
            <a:pPr marL="343080" indent="-341640">
              <a:lnSpc>
                <a:spcPct val="100000"/>
              </a:lnSpc>
              <a:buClr>
                <a:srgbClr val="241647"/>
              </a:buClr>
              <a:buFont typeface="Arial"/>
              <a:buChar char="•"/>
            </a:pPr>
            <a:endParaRPr lang="en-US" sz="2400" b="0" strike="noStrike" spc="-1">
              <a:latin typeface="Arial"/>
            </a:endParaRPr>
          </a:p>
          <a:p>
            <a:pPr marL="343080" indent="-341640">
              <a:lnSpc>
                <a:spcPct val="100000"/>
              </a:lnSpc>
              <a:buClr>
                <a:srgbClr val="241647"/>
              </a:buClr>
              <a:buFont typeface="Arial"/>
              <a:buChar char="•"/>
            </a:pPr>
            <a:r>
              <a:rPr lang="en-US" sz="2400" b="0" strike="noStrike" spc="-1">
                <a:solidFill>
                  <a:srgbClr val="241647"/>
                </a:solidFill>
                <a:latin typeface="Calibri"/>
                <a:ea typeface="DejaVu Sans"/>
              </a:rPr>
              <a:t>Pressure reducing</a:t>
            </a:r>
            <a:endParaRPr lang="en-US" sz="2400" b="0" strike="noStrike" spc="-1">
              <a:latin typeface="Arial"/>
            </a:endParaRPr>
          </a:p>
          <a:p>
            <a:pPr marL="343080" indent="-341640">
              <a:lnSpc>
                <a:spcPct val="100000"/>
              </a:lnSpc>
              <a:buClr>
                <a:srgbClr val="241647"/>
              </a:buClr>
              <a:buFont typeface="Arial"/>
              <a:buChar char="•"/>
            </a:pPr>
            <a:r>
              <a:rPr lang="en-US" sz="2400" b="0" u="sng" strike="noStrike" spc="-1">
                <a:solidFill>
                  <a:srgbClr val="0000FF"/>
                </a:solidFill>
                <a:uFillTx/>
                <a:latin typeface="Calibri"/>
                <a:ea typeface="DejaVu Sans"/>
                <a:hlinkClick r:id="rId5"/>
              </a:rPr>
              <a:t>https</a:t>
            </a:r>
            <a:r>
              <a:rPr lang="en-US" sz="2400" b="0" u="sng" strike="noStrike" spc="-1">
                <a:solidFill>
                  <a:srgbClr val="0000FF"/>
                </a:solidFill>
                <a:uFillTx/>
                <a:latin typeface="Calibri"/>
                <a:ea typeface="DejaVu Sans"/>
                <a:hlinkClick r:id="rId5"/>
              </a:rPr>
              <a:t>://</a:t>
            </a:r>
            <a:r>
              <a:rPr lang="en-US" sz="2400" b="0" u="sng" strike="noStrike" spc="-1">
                <a:solidFill>
                  <a:srgbClr val="0000FF"/>
                </a:solidFill>
                <a:uFillTx/>
                <a:latin typeface="Calibri"/>
                <a:ea typeface="DejaVu Sans"/>
                <a:hlinkClick r:id="rId5"/>
              </a:rPr>
              <a:t>www.youtube.com/watch?v=oFXW-rJQJrA</a:t>
            </a:r>
            <a:endParaRPr lang="en-US" sz="2400" b="0" strike="noStrike" spc="-1">
              <a:latin typeface="Arial"/>
            </a:endParaRPr>
          </a:p>
          <a:p>
            <a:pPr marL="343080" indent="-341640">
              <a:lnSpc>
                <a:spcPct val="100000"/>
              </a:lnSpc>
              <a:buClr>
                <a:srgbClr val="241647"/>
              </a:buClr>
              <a:buFont typeface="Arial"/>
              <a:buChar char="•"/>
            </a:pPr>
            <a:r>
              <a:rPr lang="en-US" sz="2400" b="0" u="sng" strike="noStrike" spc="-1">
                <a:solidFill>
                  <a:srgbClr val="0000FF"/>
                </a:solidFill>
                <a:uFillTx/>
                <a:latin typeface="Calibri"/>
                <a:ea typeface="DejaVu Sans"/>
                <a:hlinkClick r:id="rId6"/>
              </a:rPr>
              <a:t>https://</a:t>
            </a:r>
            <a:r>
              <a:rPr lang="en-US" sz="2400" b="0" u="sng" strike="noStrike" spc="-1">
                <a:solidFill>
                  <a:srgbClr val="0000FF"/>
                </a:solidFill>
                <a:uFillTx/>
                <a:latin typeface="Calibri"/>
                <a:ea typeface="DejaVu Sans"/>
                <a:hlinkClick r:id="rId6"/>
              </a:rPr>
              <a:t>www.youtube.com/watch?v=NQqZYWDS6aw</a:t>
            </a:r>
            <a:r>
              <a:rPr lang="en-US" sz="2400" b="0" strike="noStrike" spc="-1">
                <a:solidFill>
                  <a:srgbClr val="241647"/>
                </a:solidFill>
                <a:latin typeface="Calibri"/>
                <a:ea typeface="DejaVu Sans"/>
              </a:rPr>
              <a:t> (start-up)</a:t>
            </a:r>
            <a:endParaRPr lang="en-US" sz="2400" b="0" strike="noStrike" spc="-1">
              <a:latin typeface="Arial"/>
            </a:endParaRPr>
          </a:p>
          <a:p>
            <a:pPr marL="743040" lvl="1" indent="-284400">
              <a:lnSpc>
                <a:spcPct val="100000"/>
              </a:lnSpc>
              <a:buClr>
                <a:srgbClr val="241647"/>
              </a:buClr>
              <a:buFont typeface="Arial"/>
              <a:buChar char="–"/>
            </a:pPr>
            <a:r>
              <a:rPr lang="en-US" sz="2400" b="0" strike="noStrike" spc="-1">
                <a:solidFill>
                  <a:srgbClr val="241647"/>
                </a:solidFill>
                <a:latin typeface="Calibri"/>
                <a:ea typeface="DejaVu Sans"/>
              </a:rPr>
              <a:t>Reduces/maintains steady downstream pressure</a:t>
            </a:r>
            <a:endParaRPr lang="en-US" sz="2400" b="0" strike="noStrike" spc="-1">
              <a:latin typeface="Arial"/>
            </a:endParaRPr>
          </a:p>
          <a:p>
            <a:pPr marL="743040" lvl="1" indent="-284400">
              <a:lnSpc>
                <a:spcPct val="100000"/>
              </a:lnSpc>
              <a:buClr>
                <a:srgbClr val="241647"/>
              </a:buClr>
              <a:buFont typeface="Arial"/>
              <a:buChar char="–"/>
            </a:pPr>
            <a:r>
              <a:rPr lang="en-US" sz="2400" b="0" strike="noStrike" spc="-1">
                <a:solidFill>
                  <a:srgbClr val="241647"/>
                </a:solidFill>
                <a:latin typeface="Calibri"/>
                <a:ea typeface="DejaVu Sans"/>
              </a:rPr>
              <a:t>Min/max ranges</a:t>
            </a:r>
            <a:endParaRPr lang="en-US" sz="2400" b="0" strike="noStrike" spc="-1">
              <a:latin typeface="Arial"/>
            </a:endParaRPr>
          </a:p>
          <a:p>
            <a:pPr marL="743040" lvl="1" indent="-284400">
              <a:lnSpc>
                <a:spcPct val="100000"/>
              </a:lnSpc>
              <a:buClr>
                <a:srgbClr val="241647"/>
              </a:buClr>
              <a:buFont typeface="Arial"/>
              <a:buChar char="–"/>
            </a:pPr>
            <a:r>
              <a:rPr lang="en-US" sz="2400" b="0" strike="noStrike" spc="-1">
                <a:solidFill>
                  <a:srgbClr val="241647"/>
                </a:solidFill>
                <a:latin typeface="Calibri"/>
                <a:ea typeface="DejaVu Sans"/>
              </a:rPr>
              <a:t>Improper sizing can cause water hammer</a:t>
            </a:r>
            <a:endParaRPr lang="en-US" sz="2400" b="0" strike="noStrike" spc="-1">
              <a:latin typeface="Arial"/>
            </a:endParaRPr>
          </a:p>
          <a:p>
            <a:pPr marL="457560">
              <a:lnSpc>
                <a:spcPct val="100000"/>
              </a:lnSpc>
              <a:spcBef>
                <a:spcPts val="641"/>
              </a:spcBef>
            </a:pPr>
            <a:endParaRPr lang="en-US" sz="2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CustomShape 1"/>
          <p:cNvSpPr/>
          <p:nvPr/>
        </p:nvSpPr>
        <p:spPr>
          <a:xfrm>
            <a:off x="457200" y="563400"/>
            <a:ext cx="3566160" cy="533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Control Valves</a:t>
            </a:r>
            <a:endParaRPr lang="en-US" sz="4400" b="0" strike="noStrike" spc="-1">
              <a:latin typeface="Arial"/>
            </a:endParaRPr>
          </a:p>
        </p:txBody>
      </p:sp>
      <p:sp>
        <p:nvSpPr>
          <p:cNvPr id="272" name="CustomShape 2"/>
          <p:cNvSpPr/>
          <p:nvPr/>
        </p:nvSpPr>
        <p:spPr>
          <a:xfrm>
            <a:off x="0" y="1097280"/>
            <a:ext cx="9142920" cy="502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Pressure relief</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u="sng" strike="noStrike" spc="-1">
                <a:solidFill>
                  <a:srgbClr val="0000FF"/>
                </a:solidFill>
                <a:uFillTx/>
                <a:latin typeface="Calibri"/>
                <a:ea typeface="DejaVu Sans"/>
                <a:hlinkClick r:id="rId3"/>
              </a:rPr>
              <a:t>https</a:t>
            </a:r>
            <a:r>
              <a:rPr lang="en-US" sz="2400" b="0" u="sng" strike="noStrike" spc="-1">
                <a:solidFill>
                  <a:srgbClr val="0000FF"/>
                </a:solidFill>
                <a:uFillTx/>
                <a:latin typeface="Calibri"/>
                <a:ea typeface="DejaVu Sans"/>
                <a:hlinkClick r:id="rId3"/>
              </a:rPr>
              <a:t>://</a:t>
            </a:r>
            <a:r>
              <a:rPr lang="en-US" sz="2400" b="0" u="sng" strike="noStrike" spc="-1">
                <a:solidFill>
                  <a:srgbClr val="0000FF"/>
                </a:solidFill>
                <a:uFillTx/>
                <a:latin typeface="Calibri"/>
                <a:ea typeface="DejaVu Sans"/>
                <a:hlinkClick r:id="rId3"/>
              </a:rPr>
              <a:t>www.youtube.com/watch?v=bvp7Zqls7Fw</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Provide protection against high pressures that may develop</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Used in conjunction with pressure reducer</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Acts as by-pass (cross-connection potential)</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Pressure sustaining</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u="sng" strike="noStrike" spc="-1">
                <a:solidFill>
                  <a:srgbClr val="0000FF"/>
                </a:solidFill>
                <a:uFillTx/>
                <a:latin typeface="Calibri"/>
                <a:ea typeface="DejaVu Sans"/>
                <a:hlinkClick r:id="rId4"/>
              </a:rPr>
              <a:t>https://</a:t>
            </a:r>
            <a:r>
              <a:rPr lang="en-US" sz="2400" b="0" u="sng" strike="noStrike" spc="-1">
                <a:solidFill>
                  <a:srgbClr val="0000FF"/>
                </a:solidFill>
                <a:uFillTx/>
                <a:latin typeface="Calibri"/>
                <a:ea typeface="DejaVu Sans"/>
                <a:hlinkClick r:id="rId4"/>
              </a:rPr>
              <a:t>www.youtube.com/watch?v=rOKJokoWttM</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Throttles (restricts) flow to maintain user-defined upstream pressure</a:t>
            </a:r>
            <a:endParaRPr lang="en-US" sz="2400" b="0" strike="noStrike" spc="-1">
              <a:latin typeface="Arial"/>
            </a:endParaRPr>
          </a:p>
          <a:p>
            <a:pPr marL="1200240" lvl="2"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Upstream pressure increases</a:t>
            </a:r>
            <a:endParaRPr lang="en-US" sz="2400" b="0" strike="noStrike" spc="-1">
              <a:latin typeface="Arial"/>
            </a:endParaRPr>
          </a:p>
          <a:p>
            <a:pPr marL="1200240" lvl="2"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Downstream pressure decreases</a:t>
            </a:r>
            <a:endParaRPr lang="en-US" sz="2400" b="0" strike="noStrike" spc="-1">
              <a:latin typeface="Arial"/>
            </a:endParaRPr>
          </a:p>
          <a:p>
            <a:pPr marL="1200240" lvl="2"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Example; maintaining pressure in upstream multistory building</a:t>
            </a:r>
            <a:endParaRPr lang="en-US" sz="2400" b="0" strike="noStrike" spc="-1">
              <a:latin typeface="Arial"/>
            </a:endParaRPr>
          </a:p>
          <a:p>
            <a:pPr>
              <a:lnSpc>
                <a:spcPct val="100000"/>
              </a:lnSpc>
              <a:spcBef>
                <a:spcPts val="641"/>
              </a:spcBef>
            </a:pPr>
            <a:endParaRPr lang="en-US" sz="2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Hydrants</a:t>
            </a:r>
            <a:endParaRPr lang="en-US" sz="4400" b="0" strike="noStrike" spc="-1">
              <a:latin typeface="Arial"/>
            </a:endParaRPr>
          </a:p>
        </p:txBody>
      </p:sp>
      <p:sp>
        <p:nvSpPr>
          <p:cNvPr id="274"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Fire insurance rates</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Maximum 500 to 600 feet residential spacing</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Minimum 6-inch lines</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Dead ends</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Operated every 6 months, flow tested annually</a:t>
            </a:r>
            <a:endParaRPr lang="en-US" sz="28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Other uses</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Flush, vent lines</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Pressure and flow testing</a:t>
            </a:r>
            <a:endParaRPr lang="en-US" sz="2800" b="0" strike="noStrike" spc="-1">
              <a:latin typeface="Arial"/>
            </a:endParaRPr>
          </a:p>
          <a:p>
            <a:pPr>
              <a:lnSpc>
                <a:spcPct val="100000"/>
              </a:lnSpc>
              <a:spcBef>
                <a:spcPts val="641"/>
              </a:spcBef>
            </a:pP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ustomShape 1"/>
          <p:cNvSpPr/>
          <p:nvPr/>
        </p:nvSpPr>
        <p:spPr>
          <a:xfrm>
            <a:off x="457200" y="563400"/>
            <a:ext cx="8228160" cy="73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Hydrants (continued)</a:t>
            </a:r>
            <a:endParaRPr lang="en-US" sz="4400" b="0" strike="noStrike" spc="-1">
              <a:latin typeface="Arial"/>
            </a:endParaRPr>
          </a:p>
        </p:txBody>
      </p:sp>
      <p:sp>
        <p:nvSpPr>
          <p:cNvPr id="276" name="CustomShape 2"/>
          <p:cNvSpPr/>
          <p:nvPr/>
        </p:nvSpPr>
        <p:spPr>
          <a:xfrm>
            <a:off x="457200" y="1447920"/>
            <a:ext cx="8228160" cy="4676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buClr>
                <a:srgbClr val="241647"/>
              </a:buClr>
              <a:buFont typeface="Arial"/>
              <a:buChar char="•"/>
            </a:pPr>
            <a:r>
              <a:rPr lang="en-US" sz="3200" b="0" strike="noStrike" spc="-1">
                <a:solidFill>
                  <a:srgbClr val="241647"/>
                </a:solidFill>
                <a:latin typeface="Calibri"/>
                <a:ea typeface="DejaVu Sans"/>
              </a:rPr>
              <a:t>Wet barrel</a:t>
            </a:r>
            <a:endParaRPr lang="en-US" sz="3200" b="0" strike="noStrike" spc="-1">
              <a:latin typeface="Arial"/>
            </a:endParaRPr>
          </a:p>
          <a:p>
            <a:pPr marL="743040" lvl="1" indent="-284400">
              <a:lnSpc>
                <a:spcPct val="100000"/>
              </a:lnSpc>
              <a:buClr>
                <a:srgbClr val="241647"/>
              </a:buClr>
              <a:buFont typeface="Arial"/>
              <a:buChar char="–"/>
            </a:pPr>
            <a:r>
              <a:rPr lang="en-US" sz="2800" b="0" strike="noStrike" spc="-1">
                <a:solidFill>
                  <a:srgbClr val="241647"/>
                </a:solidFill>
                <a:latin typeface="Calibri"/>
                <a:ea typeface="DejaVu Sans"/>
              </a:rPr>
              <a:t>Always pressurized; main valve at top</a:t>
            </a:r>
            <a:endParaRPr lang="en-US" sz="2800" b="0" strike="noStrike" spc="-1">
              <a:latin typeface="Arial"/>
            </a:endParaRPr>
          </a:p>
          <a:p>
            <a:pPr marL="343080" indent="-341640">
              <a:lnSpc>
                <a:spcPct val="100000"/>
              </a:lnSpc>
              <a:buClr>
                <a:srgbClr val="241647"/>
              </a:buClr>
              <a:buFont typeface="Arial"/>
              <a:buChar char="•"/>
            </a:pPr>
            <a:r>
              <a:rPr lang="en-US" sz="3200" b="0" strike="noStrike" spc="-1">
                <a:solidFill>
                  <a:srgbClr val="241647"/>
                </a:solidFill>
                <a:latin typeface="Calibri"/>
                <a:ea typeface="DejaVu Sans"/>
              </a:rPr>
              <a:t> Dry barrel – used in freezing conditions</a:t>
            </a:r>
            <a:endParaRPr lang="en-US" sz="3200" b="0" strike="noStrike" spc="-1">
              <a:latin typeface="Arial"/>
            </a:endParaRPr>
          </a:p>
          <a:p>
            <a:pPr marL="743040" lvl="1" indent="-284400">
              <a:lnSpc>
                <a:spcPct val="100000"/>
              </a:lnSpc>
              <a:buClr>
                <a:srgbClr val="241647"/>
              </a:buClr>
              <a:buFont typeface="Arial"/>
              <a:buChar char="–"/>
            </a:pPr>
            <a:r>
              <a:rPr lang="en-US" sz="2800" b="0" strike="noStrike" spc="-1">
                <a:solidFill>
                  <a:srgbClr val="241647"/>
                </a:solidFill>
                <a:latin typeface="Calibri"/>
                <a:ea typeface="DejaVu Sans"/>
              </a:rPr>
              <a:t>Bottom main</a:t>
            </a:r>
            <a:endParaRPr lang="en-US" sz="2800" b="0" strike="noStrike" spc="-1">
              <a:latin typeface="Arial"/>
            </a:endParaRPr>
          </a:p>
          <a:p>
            <a:pPr>
              <a:lnSpc>
                <a:spcPct val="100000"/>
              </a:lnSpc>
            </a:pPr>
            <a:r>
              <a:rPr lang="en-US" sz="2800" b="0" strike="noStrike" spc="-1">
                <a:solidFill>
                  <a:srgbClr val="241647"/>
                </a:solidFill>
                <a:latin typeface="Calibri"/>
                <a:ea typeface="DejaVu Sans"/>
              </a:rPr>
              <a:t>    valve</a:t>
            </a:r>
            <a:endParaRPr lang="en-US" sz="2800" b="0" strike="noStrike" spc="-1">
              <a:latin typeface="Arial"/>
            </a:endParaRPr>
          </a:p>
          <a:p>
            <a:pPr marL="743040" lvl="1" indent="-284400">
              <a:lnSpc>
                <a:spcPct val="100000"/>
              </a:lnSpc>
              <a:buClr>
                <a:srgbClr val="241647"/>
              </a:buClr>
              <a:buFont typeface="Arial"/>
              <a:buChar char="–"/>
            </a:pPr>
            <a:r>
              <a:rPr lang="en-US" sz="2800" b="0" strike="noStrike" spc="-1">
                <a:solidFill>
                  <a:srgbClr val="241647"/>
                </a:solidFill>
                <a:latin typeface="Calibri"/>
                <a:ea typeface="DejaVu Sans"/>
              </a:rPr>
              <a:t>Drain hole –</a:t>
            </a:r>
            <a:endParaRPr lang="en-US" sz="2800" b="0" strike="noStrike" spc="-1">
              <a:latin typeface="Arial"/>
            </a:endParaRPr>
          </a:p>
          <a:p>
            <a:pPr>
              <a:lnSpc>
                <a:spcPct val="100000"/>
              </a:lnSpc>
            </a:pPr>
            <a:r>
              <a:rPr lang="en-US" sz="2800" b="0" strike="noStrike" spc="-1">
                <a:solidFill>
                  <a:srgbClr val="241647"/>
                </a:solidFill>
                <a:latin typeface="Calibri"/>
                <a:ea typeface="DejaVu Sans"/>
              </a:rPr>
              <a:t>    potential</a:t>
            </a:r>
            <a:endParaRPr lang="en-US" sz="2800" b="0" strike="noStrike" spc="-1">
              <a:latin typeface="Arial"/>
            </a:endParaRPr>
          </a:p>
          <a:p>
            <a:pPr>
              <a:lnSpc>
                <a:spcPct val="100000"/>
              </a:lnSpc>
            </a:pPr>
            <a:r>
              <a:rPr lang="en-US" sz="2800" b="0" strike="noStrike" spc="-1">
                <a:solidFill>
                  <a:srgbClr val="241647"/>
                </a:solidFill>
                <a:latin typeface="Calibri"/>
                <a:ea typeface="DejaVu Sans"/>
              </a:rPr>
              <a:t>    cross-connection</a:t>
            </a:r>
            <a:endParaRPr lang="en-US" sz="2800" b="0" strike="noStrike" spc="-1">
              <a:latin typeface="Arial"/>
            </a:endParaRPr>
          </a:p>
          <a:p>
            <a:pPr>
              <a:lnSpc>
                <a:spcPct val="100000"/>
              </a:lnSpc>
              <a:spcBef>
                <a:spcPts val="641"/>
              </a:spcBef>
            </a:pPr>
            <a:endParaRPr lang="en-US" sz="2800" b="0" strike="noStrike" spc="-1">
              <a:latin typeface="Arial"/>
            </a:endParaRPr>
          </a:p>
        </p:txBody>
      </p:sp>
      <p:pic>
        <p:nvPicPr>
          <p:cNvPr id="277" name="Picture 2"/>
          <p:cNvPicPr/>
          <p:nvPr/>
        </p:nvPicPr>
        <p:blipFill>
          <a:blip r:embed="rId3"/>
          <a:srcRect l="766" t="13120" r="301" b="7400"/>
          <a:stretch/>
        </p:blipFill>
        <p:spPr>
          <a:xfrm>
            <a:off x="3809880" y="3124080"/>
            <a:ext cx="5165640" cy="31154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AWWA Fire Flow Standards</a:t>
            </a:r>
            <a:endParaRPr lang="en-US" sz="4400" b="0" strike="noStrike" spc="-1">
              <a:latin typeface="Arial"/>
            </a:endParaRPr>
          </a:p>
        </p:txBody>
      </p:sp>
      <p:sp>
        <p:nvSpPr>
          <p:cNvPr id="279"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Distribution</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6-inch minimum diameter lines</a:t>
            </a:r>
            <a:endParaRPr lang="en-US" sz="28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Storage</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1,250 gallons per minute for 120 minutes</a:t>
            </a:r>
            <a:r>
              <a:t/>
            </a:r>
            <a:br/>
            <a:r>
              <a:rPr lang="en-US" sz="2800" b="0" strike="noStrike" spc="-1">
                <a:solidFill>
                  <a:srgbClr val="241647"/>
                </a:solidFill>
                <a:latin typeface="Calibri"/>
                <a:ea typeface="DejaVu Sans"/>
              </a:rPr>
              <a:t>(2 hours) = 150,000 gallons</a:t>
            </a:r>
            <a:endParaRPr lang="en-US" sz="2800" b="0" strike="noStrike" spc="-1">
              <a:latin typeface="Arial"/>
            </a:endParaRPr>
          </a:p>
          <a:p>
            <a:pPr>
              <a:lnSpc>
                <a:spcPct val="100000"/>
              </a:lnSpc>
              <a:spcBef>
                <a:spcPts val="641"/>
              </a:spcBef>
            </a:pP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457200" y="685800"/>
            <a:ext cx="8228160" cy="228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Distribution System</a:t>
            </a:r>
            <a:r>
              <a:t/>
            </a:r>
            <a:br/>
            <a:r>
              <a:rPr lang="en-US" sz="4400" b="0" strike="noStrike" spc="-1">
                <a:solidFill>
                  <a:srgbClr val="241647"/>
                </a:solidFill>
                <a:latin typeface="Calibri"/>
                <a:ea typeface="DejaVu Sans"/>
              </a:rPr>
              <a:t>The link between the water source and the customer/consumer</a:t>
            </a:r>
            <a:endParaRPr lang="en-US" sz="4400" b="0" strike="noStrike" spc="-1">
              <a:latin typeface="Arial"/>
            </a:endParaRPr>
          </a:p>
        </p:txBody>
      </p:sp>
      <p:pic>
        <p:nvPicPr>
          <p:cNvPr id="214" name="Picture 5"/>
          <p:cNvPicPr/>
          <p:nvPr/>
        </p:nvPicPr>
        <p:blipFill>
          <a:blip r:embed="rId3"/>
          <a:stretch/>
        </p:blipFill>
        <p:spPr>
          <a:xfrm>
            <a:off x="2133720" y="2971800"/>
            <a:ext cx="4975560" cy="27586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CustomShape 1"/>
          <p:cNvSpPr/>
          <p:nvPr/>
        </p:nvSpPr>
        <p:spPr>
          <a:xfrm>
            <a:off x="457200" y="563400"/>
            <a:ext cx="8228160" cy="73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Services</a:t>
            </a:r>
            <a:endParaRPr lang="en-US" sz="4400" b="0" strike="noStrike" spc="-1">
              <a:latin typeface="Arial"/>
            </a:endParaRPr>
          </a:p>
        </p:txBody>
      </p:sp>
      <p:sp>
        <p:nvSpPr>
          <p:cNvPr id="281" name="CustomShape 2"/>
          <p:cNvSpPr/>
          <p:nvPr/>
        </p:nvSpPr>
        <p:spPr>
          <a:xfrm>
            <a:off x="457200" y="1447920"/>
            <a:ext cx="8228160" cy="4676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Corporation stop</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“Hot” or “wet” tap into pressurized water line</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Direct tap or saddle strapped to line</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45-degree angle from horizontal - protect from backhoe</a:t>
            </a:r>
            <a:endParaRPr lang="en-US" sz="2800" b="0" strike="noStrike" spc="-1">
              <a:latin typeface="Arial"/>
            </a:endParaRPr>
          </a:p>
        </p:txBody>
      </p:sp>
      <p:pic>
        <p:nvPicPr>
          <p:cNvPr id="282" name="Picture 5"/>
          <p:cNvPicPr/>
          <p:nvPr/>
        </p:nvPicPr>
        <p:blipFill>
          <a:blip r:embed="rId3"/>
          <a:srcRect b="13042"/>
          <a:stretch/>
        </p:blipFill>
        <p:spPr>
          <a:xfrm>
            <a:off x="2743200" y="3886200"/>
            <a:ext cx="6167880" cy="22514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CustomShape 1"/>
          <p:cNvSpPr/>
          <p:nvPr/>
        </p:nvSpPr>
        <p:spPr>
          <a:xfrm>
            <a:off x="457200" y="563400"/>
            <a:ext cx="8228160" cy="73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Services (continued)</a:t>
            </a:r>
            <a:endParaRPr lang="en-US" sz="4400" b="0" strike="noStrike" spc="-1">
              <a:latin typeface="Arial"/>
            </a:endParaRPr>
          </a:p>
        </p:txBody>
      </p:sp>
      <p:sp>
        <p:nvSpPr>
          <p:cNvPr id="284" name="CustomShape 2"/>
          <p:cNvSpPr/>
          <p:nvPr/>
        </p:nvSpPr>
        <p:spPr>
          <a:xfrm>
            <a:off x="457200" y="1447920"/>
            <a:ext cx="8228160" cy="4676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Service line</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Copper, PVC, PE</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Galvanized and lead service lines should be replaced</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Bend to allow flex if pipe settles or shifts</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Curb stop (copper shut-off valve)</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Located in easement for service isolation</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Meter stop can be used instead of curb stop</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Meters and service lines must be installed below frost line</a:t>
            </a:r>
            <a:endParaRPr lang="en-US" sz="2800" b="0" strike="noStrike" spc="-1">
              <a:latin typeface="Arial"/>
            </a:endParaRPr>
          </a:p>
          <a:p>
            <a:pPr>
              <a:lnSpc>
                <a:spcPct val="100000"/>
              </a:lnSpc>
              <a:spcBef>
                <a:spcPts val="641"/>
              </a:spcBef>
            </a:pP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Service Meters</a:t>
            </a:r>
            <a:endParaRPr lang="en-US" sz="4400" b="0" strike="noStrike" spc="-1">
              <a:latin typeface="Arial"/>
            </a:endParaRPr>
          </a:p>
        </p:txBody>
      </p:sp>
      <p:sp>
        <p:nvSpPr>
          <p:cNvPr id="286"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“Cash Registers”</a:t>
            </a:r>
            <a:endParaRPr lang="en-US" sz="32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Worn or broken meters under-register flow</a:t>
            </a:r>
            <a:endParaRPr lang="en-US" sz="32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Test a selection of customer meters annually:</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Recalibrate</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Repair</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Replace</a:t>
            </a:r>
            <a:endParaRPr lang="en-US" sz="28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Accuracy for most meters should be +/- 1.5 percent</a:t>
            </a:r>
            <a:endParaRPr lang="en-US" sz="3200" b="0" strike="noStrike" spc="-1">
              <a:latin typeface="Arial"/>
            </a:endParaRPr>
          </a:p>
          <a:p>
            <a:pPr>
              <a:lnSpc>
                <a:spcPct val="100000"/>
              </a:lnSpc>
              <a:spcBef>
                <a:spcPts val="641"/>
              </a:spcBef>
            </a:pPr>
            <a:endParaRPr lang="en-US" sz="32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Types of Service Meters</a:t>
            </a:r>
            <a:endParaRPr lang="en-US" sz="4400" b="0" strike="noStrike" spc="-1">
              <a:latin typeface="Arial"/>
            </a:endParaRPr>
          </a:p>
        </p:txBody>
      </p:sp>
      <p:sp>
        <p:nvSpPr>
          <p:cNvPr id="288"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Positive displacement</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Most common; applications up to 2 inches</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Fill/empty cycle of calibrated chamber</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Displaces disc (nutating) or oscillating piston</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Disc or piston action transferred to head by</a:t>
            </a:r>
            <a:r>
              <a:t/>
            </a:r>
            <a:br/>
            <a:r>
              <a:rPr lang="en-US" sz="2800" b="0" strike="noStrike" spc="-1">
                <a:solidFill>
                  <a:srgbClr val="241647"/>
                </a:solidFill>
                <a:latin typeface="Calibri"/>
                <a:ea typeface="DejaVu Sans"/>
              </a:rPr>
              <a:t>gears or magnetic drives</a:t>
            </a:r>
            <a:endParaRPr lang="en-US" sz="2800" b="0" strike="noStrike" spc="-1">
              <a:latin typeface="Arial"/>
            </a:endParaRPr>
          </a:p>
          <a:p>
            <a:pPr>
              <a:lnSpc>
                <a:spcPct val="100000"/>
              </a:lnSpc>
              <a:spcBef>
                <a:spcPts val="641"/>
              </a:spcBef>
            </a:pP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Types of Service Meters (cont.)</a:t>
            </a:r>
            <a:endParaRPr lang="en-US" sz="4400" b="0" strike="noStrike" spc="-1">
              <a:latin typeface="Arial"/>
            </a:endParaRPr>
          </a:p>
        </p:txBody>
      </p:sp>
      <p:sp>
        <p:nvSpPr>
          <p:cNvPr id="290"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Turbine or rotor</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5/8” and larger, low pressure applications</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Dependable with relatively low head loss</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Water velocity proportional to turbine rotation</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Turbine shaft connected to meter register</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Multi-jet meters for low flow applications</a:t>
            </a:r>
            <a:endParaRPr lang="en-US" sz="2800" b="0" strike="noStrike" spc="-1">
              <a:latin typeface="Arial"/>
            </a:endParaRPr>
          </a:p>
          <a:p>
            <a:pPr>
              <a:lnSpc>
                <a:spcPct val="100000"/>
              </a:lnSpc>
              <a:spcBef>
                <a:spcPts val="641"/>
              </a:spcBef>
            </a:pP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Types of Service Meters (cont.)</a:t>
            </a:r>
            <a:endParaRPr lang="en-US" sz="4400" b="0" strike="noStrike" spc="-1">
              <a:latin typeface="Arial"/>
            </a:endParaRPr>
          </a:p>
        </p:txBody>
      </p:sp>
      <p:sp>
        <p:nvSpPr>
          <p:cNvPr id="292"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Venturi</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High flow applications</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Measures difference in pressure head at throat</a:t>
            </a:r>
            <a:r>
              <a:t/>
            </a:r>
            <a:br/>
            <a:r>
              <a:rPr lang="en-US" sz="2800" b="0" strike="noStrike" spc="-1">
                <a:solidFill>
                  <a:srgbClr val="241647"/>
                </a:solidFill>
                <a:latin typeface="Calibri"/>
                <a:ea typeface="DejaVu Sans"/>
              </a:rPr>
              <a:t>(conservation of energy, Bernoulli equation)</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Low head loss; very dependable (no moving</a:t>
            </a:r>
            <a:r>
              <a:t/>
            </a:r>
            <a:br/>
            <a:r>
              <a:rPr lang="en-US" sz="2800" b="0" strike="noStrike" spc="-1">
                <a:solidFill>
                  <a:srgbClr val="241647"/>
                </a:solidFill>
                <a:latin typeface="Calibri"/>
                <a:ea typeface="DejaVu Sans"/>
              </a:rPr>
              <a:t>parts)</a:t>
            </a:r>
            <a:endParaRPr lang="en-US" sz="2800" b="0" strike="noStrike" spc="-1">
              <a:latin typeface="Arial"/>
            </a:endParaRPr>
          </a:p>
          <a:p>
            <a:pPr>
              <a:lnSpc>
                <a:spcPct val="100000"/>
              </a:lnSpc>
              <a:spcBef>
                <a:spcPts val="641"/>
              </a:spcBef>
            </a:pP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Types of Service Meters (cont.)</a:t>
            </a:r>
            <a:endParaRPr lang="en-US" sz="4400" b="0" strike="noStrike" spc="-1">
              <a:latin typeface="Arial"/>
            </a:endParaRPr>
          </a:p>
        </p:txBody>
      </p:sp>
      <p:sp>
        <p:nvSpPr>
          <p:cNvPr id="294"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Compound meter</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Two-in-one meters</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Displacement meter for low flows</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Turbine meter for higher flows</a:t>
            </a:r>
            <a:endParaRPr lang="en-US" sz="28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Magnetic Meters</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No moving parts</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Applies a magnetic field – measures</a:t>
            </a:r>
            <a:r>
              <a:t/>
            </a:r>
            <a:br/>
            <a:r>
              <a:rPr lang="en-US" sz="2800" b="0" strike="noStrike" spc="-1">
                <a:solidFill>
                  <a:srgbClr val="241647"/>
                </a:solidFill>
                <a:latin typeface="Calibri"/>
                <a:ea typeface="DejaVu Sans"/>
              </a:rPr>
              <a:t>potential difference</a:t>
            </a:r>
            <a:endParaRPr lang="en-US" sz="2800" b="0" strike="noStrike" spc="-1">
              <a:latin typeface="Arial"/>
            </a:endParaRPr>
          </a:p>
          <a:p>
            <a:pPr>
              <a:lnSpc>
                <a:spcPct val="100000"/>
              </a:lnSpc>
            </a:pPr>
            <a:endParaRPr lang="en-US" sz="2800" b="0" strike="noStrike" spc="-1">
              <a:latin typeface="Arial"/>
            </a:endParaRPr>
          </a:p>
          <a:p>
            <a:pPr>
              <a:lnSpc>
                <a:spcPct val="100000"/>
              </a:lnSpc>
            </a:pPr>
            <a:endParaRPr lang="en-US" sz="2800" b="0" strike="noStrike" spc="-1">
              <a:latin typeface="Arial"/>
            </a:endParaRPr>
          </a:p>
          <a:p>
            <a:pPr>
              <a:lnSpc>
                <a:spcPct val="100000"/>
              </a:lnSpc>
              <a:spcBef>
                <a:spcPts val="641"/>
              </a:spcBef>
            </a:pP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Meter Installations &amp; Accuracy</a:t>
            </a:r>
            <a:endParaRPr lang="en-US" sz="4400" b="0" strike="noStrike" spc="-1">
              <a:latin typeface="Arial"/>
            </a:endParaRPr>
          </a:p>
        </p:txBody>
      </p:sp>
      <p:pic>
        <p:nvPicPr>
          <p:cNvPr id="296" name="Content Placeholder 3"/>
          <p:cNvPicPr/>
          <p:nvPr/>
        </p:nvPicPr>
        <p:blipFill>
          <a:blip r:embed="rId3"/>
          <a:stretch/>
        </p:blipFill>
        <p:spPr>
          <a:xfrm>
            <a:off x="5410080" y="1447920"/>
            <a:ext cx="3393000" cy="4524480"/>
          </a:xfrm>
          <a:prstGeom prst="rect">
            <a:avLst/>
          </a:prstGeom>
          <a:ln>
            <a:noFill/>
          </a:ln>
        </p:spPr>
      </p:pic>
      <p:sp>
        <p:nvSpPr>
          <p:cNvPr id="297" name="CustomShape 2"/>
          <p:cNvSpPr/>
          <p:nvPr/>
        </p:nvSpPr>
        <p:spPr>
          <a:xfrm>
            <a:off x="609480" y="1752480"/>
            <a:ext cx="4037040" cy="411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buClr>
                <a:srgbClr val="241652"/>
              </a:buClr>
              <a:buFont typeface="Arial"/>
              <a:buChar char="•"/>
            </a:pPr>
            <a:r>
              <a:rPr lang="en-US" sz="2400" b="0" strike="noStrike" spc="-1">
                <a:solidFill>
                  <a:srgbClr val="241652"/>
                </a:solidFill>
                <a:latin typeface="Times New Roman"/>
                <a:ea typeface="DejaVu Sans"/>
              </a:rPr>
              <a:t>Generic recommendation: </a:t>
            </a:r>
            <a:endParaRPr lang="en-US" sz="2400" b="0" strike="noStrike" spc="-1">
              <a:latin typeface="Arial"/>
            </a:endParaRPr>
          </a:p>
          <a:p>
            <a:pPr marL="343080" indent="-341640">
              <a:lnSpc>
                <a:spcPct val="100000"/>
              </a:lnSpc>
              <a:buClr>
                <a:srgbClr val="241652"/>
              </a:buClr>
              <a:buFont typeface="Arial"/>
              <a:buChar char="•"/>
            </a:pPr>
            <a:r>
              <a:rPr lang="en-US" sz="2400" b="0" strike="noStrike" spc="-1">
                <a:solidFill>
                  <a:srgbClr val="241652"/>
                </a:solidFill>
                <a:latin typeface="Times New Roman"/>
                <a:ea typeface="DejaVu Sans"/>
              </a:rPr>
              <a:t>10 pipe diameters straight pipe upstream and 5 downstream</a:t>
            </a:r>
            <a:endParaRPr lang="en-US" sz="2400" b="0" strike="noStrike" spc="-1">
              <a:latin typeface="Arial"/>
            </a:endParaRPr>
          </a:p>
          <a:p>
            <a:pPr marL="343080" indent="-341640">
              <a:lnSpc>
                <a:spcPct val="100000"/>
              </a:lnSpc>
              <a:buClr>
                <a:srgbClr val="241652"/>
              </a:buClr>
              <a:buFont typeface="Arial"/>
              <a:buChar char="•"/>
            </a:pPr>
            <a:r>
              <a:rPr lang="en-US" sz="2400" b="0" strike="noStrike" spc="-1">
                <a:solidFill>
                  <a:srgbClr val="241652"/>
                </a:solidFill>
                <a:latin typeface="Times New Roman"/>
                <a:ea typeface="DejaVu Sans"/>
              </a:rPr>
              <a:t>Meter accuracy varies by type (magnetic most accurate)</a:t>
            </a:r>
            <a:endParaRPr lang="en-US" sz="2400" b="0" strike="noStrike" spc="-1">
              <a:latin typeface="Arial"/>
            </a:endParaRPr>
          </a:p>
          <a:p>
            <a:pPr marL="343080" indent="-341640">
              <a:lnSpc>
                <a:spcPct val="100000"/>
              </a:lnSpc>
              <a:buClr>
                <a:srgbClr val="241652"/>
              </a:buClr>
              <a:buFont typeface="Arial"/>
              <a:buChar char="•"/>
            </a:pPr>
            <a:r>
              <a:rPr lang="en-US" sz="2400" b="0" strike="noStrike" spc="-1">
                <a:solidFill>
                  <a:srgbClr val="241652"/>
                </a:solidFill>
                <a:latin typeface="Times New Roman"/>
                <a:ea typeface="DejaVu Sans"/>
              </a:rPr>
              <a:t>Size must be appropriate for actual flow experienced</a:t>
            </a:r>
            <a:endParaRPr lang="en-US" sz="2400" b="0" strike="noStrike" spc="-1">
              <a:latin typeface="Arial"/>
            </a:endParaRPr>
          </a:p>
          <a:p>
            <a:pPr marL="343080" indent="-341640">
              <a:lnSpc>
                <a:spcPct val="100000"/>
              </a:lnSpc>
              <a:buClr>
                <a:srgbClr val="241652"/>
              </a:buClr>
              <a:buFont typeface="Arial"/>
              <a:buChar char="•"/>
            </a:pPr>
            <a:r>
              <a:rPr lang="en-US" sz="2400" b="0" strike="noStrike" spc="-1">
                <a:solidFill>
                  <a:srgbClr val="241652"/>
                </a:solidFill>
                <a:latin typeface="Times New Roman"/>
                <a:ea typeface="DejaVu Sans"/>
              </a:rPr>
              <a:t>Age matters (more with mechanical meters)</a:t>
            </a:r>
            <a:endParaRPr lang="en-US" sz="2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CustomShape 1"/>
          <p:cNvSpPr/>
          <p:nvPr/>
        </p:nvSpPr>
        <p:spPr>
          <a:xfrm>
            <a:off x="2819520" y="304812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Line Repairs</a:t>
            </a:r>
            <a:endParaRPr lang="en-US" sz="4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CustomShape 1"/>
          <p:cNvSpPr/>
          <p:nvPr/>
        </p:nvSpPr>
        <p:spPr>
          <a:xfrm>
            <a:off x="457200" y="563400"/>
            <a:ext cx="8228160" cy="73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Line Repairs</a:t>
            </a:r>
            <a:endParaRPr lang="en-US" sz="4400" b="0" strike="noStrike" spc="-1">
              <a:latin typeface="Arial"/>
            </a:endParaRPr>
          </a:p>
        </p:txBody>
      </p:sp>
      <p:sp>
        <p:nvSpPr>
          <p:cNvPr id="300" name="CustomShape 2"/>
          <p:cNvSpPr/>
          <p:nvPr/>
        </p:nvSpPr>
        <p:spPr>
          <a:xfrm>
            <a:off x="457200" y="1371600"/>
            <a:ext cx="8228160" cy="475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Line breaks</a:t>
            </a:r>
            <a:endParaRPr lang="en-US" sz="32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Disruption of service - PR</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Water loss = revenue loss</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Cross-contamination</a:t>
            </a:r>
            <a:endParaRPr lang="en-US" sz="24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Leak Detection</a:t>
            </a:r>
            <a:endParaRPr lang="en-US" sz="32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Observation (greener grass/weeds)</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Report (by customers)</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Line isolation (in rural areas, at night)</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Comparison between production and billing</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Rapid drop in storage</a:t>
            </a:r>
            <a:endParaRPr lang="en-US" sz="2400" b="0" strike="noStrike" spc="-1">
              <a:latin typeface="Arial"/>
            </a:endParaRPr>
          </a:p>
          <a:p>
            <a:pPr>
              <a:lnSpc>
                <a:spcPct val="100000"/>
              </a:lnSpc>
              <a:spcBef>
                <a:spcPts val="641"/>
              </a:spcBef>
            </a:pPr>
            <a:endParaRPr lang="en-US" sz="2400" b="0" strike="noStrike" spc="-1">
              <a:latin typeface="Arial"/>
            </a:endParaRPr>
          </a:p>
        </p:txBody>
      </p:sp>
      <p:pic>
        <p:nvPicPr>
          <p:cNvPr id="301" name="Picture 5"/>
          <p:cNvPicPr/>
          <p:nvPr/>
        </p:nvPicPr>
        <p:blipFill>
          <a:blip r:embed="rId3"/>
          <a:srcRect l="27196"/>
          <a:stretch/>
        </p:blipFill>
        <p:spPr>
          <a:xfrm>
            <a:off x="6019920" y="1447920"/>
            <a:ext cx="2967480" cy="28252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CustomShape 1"/>
          <p:cNvSpPr/>
          <p:nvPr/>
        </p:nvSpPr>
        <p:spPr>
          <a:xfrm>
            <a:off x="762120" y="315432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Distribution system components</a:t>
            </a:r>
            <a:endParaRPr lang="en-US" sz="4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457200" y="563400"/>
            <a:ext cx="8228160" cy="73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Line Repairs (continued)</a:t>
            </a:r>
            <a:endParaRPr lang="en-US" sz="4400" b="0" strike="noStrike" spc="-1">
              <a:latin typeface="Arial"/>
            </a:endParaRPr>
          </a:p>
        </p:txBody>
      </p:sp>
      <p:sp>
        <p:nvSpPr>
          <p:cNvPr id="303" name="CustomShape 2"/>
          <p:cNvSpPr/>
          <p:nvPr/>
        </p:nvSpPr>
        <p:spPr>
          <a:xfrm>
            <a:off x="457200" y="1447920"/>
            <a:ext cx="8228160" cy="4676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3 Steps</a:t>
            </a:r>
            <a:endParaRPr lang="en-US" sz="32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Leak location (often occurs at the joints)</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Repair</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Disinfection (repair or new construction)</a:t>
            </a:r>
            <a:endParaRPr lang="en-US" sz="24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SOPs</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 </a:t>
            </a:r>
            <a:r>
              <a:rPr lang="en-US" sz="2400" b="0" strike="noStrike" spc="-1">
                <a:solidFill>
                  <a:srgbClr val="241647"/>
                </a:solidFill>
                <a:latin typeface="Calibri"/>
                <a:ea typeface="DejaVu Sans"/>
              </a:rPr>
              <a:t>Customer notification</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 Health &amp; safety </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 Maintenance activities</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  Emergency repair call-outs</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  Recordkeeping</a:t>
            </a:r>
            <a:endParaRPr lang="en-US" sz="2400" b="0" strike="noStrike" spc="-1">
              <a:latin typeface="Arial"/>
            </a:endParaRPr>
          </a:p>
          <a:p>
            <a:pPr>
              <a:lnSpc>
                <a:spcPct val="100000"/>
              </a:lnSpc>
              <a:spcBef>
                <a:spcPts val="641"/>
              </a:spcBef>
            </a:pPr>
            <a:endParaRPr lang="en-US" sz="2400" b="0" strike="noStrike" spc="-1">
              <a:latin typeface="Arial"/>
            </a:endParaRPr>
          </a:p>
        </p:txBody>
      </p:sp>
      <p:pic>
        <p:nvPicPr>
          <p:cNvPr id="304" name="Picture 7"/>
          <p:cNvPicPr/>
          <p:nvPr/>
        </p:nvPicPr>
        <p:blipFill>
          <a:blip r:embed="rId3"/>
          <a:srcRect b="11818"/>
          <a:stretch/>
        </p:blipFill>
        <p:spPr>
          <a:xfrm>
            <a:off x="5334120" y="3886200"/>
            <a:ext cx="3344040" cy="2208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Backfill</a:t>
            </a:r>
            <a:endParaRPr lang="en-US" sz="4400" b="0" strike="noStrike" spc="-1">
              <a:latin typeface="Arial"/>
            </a:endParaRPr>
          </a:p>
        </p:txBody>
      </p:sp>
      <p:sp>
        <p:nvSpPr>
          <p:cNvPr id="306" name="CustomShape 2"/>
          <p:cNvSpPr/>
          <p:nvPr/>
        </p:nvSpPr>
        <p:spPr>
          <a:xfrm>
            <a:off x="457200" y="1600200"/>
            <a:ext cx="8228160" cy="472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buClr>
                <a:srgbClr val="241647"/>
              </a:buClr>
              <a:buFont typeface="Arial"/>
              <a:buChar char="•"/>
            </a:pPr>
            <a:r>
              <a:rPr lang="en-US" sz="2400" b="0" strike="noStrike" spc="-1">
                <a:solidFill>
                  <a:srgbClr val="241647"/>
                </a:solidFill>
                <a:latin typeface="Calibri"/>
                <a:ea typeface="DejaVu Sans"/>
              </a:rPr>
              <a:t>Type of material important</a:t>
            </a:r>
            <a:endParaRPr lang="en-US" sz="2400" b="0" strike="noStrike" spc="-1">
              <a:latin typeface="Arial"/>
            </a:endParaRPr>
          </a:p>
          <a:p>
            <a:pPr marL="743040" lvl="1" indent="-284400">
              <a:lnSpc>
                <a:spcPct val="100000"/>
              </a:lnSpc>
              <a:buClr>
                <a:srgbClr val="241647"/>
              </a:buClr>
              <a:buFont typeface="Arial"/>
              <a:buChar char="–"/>
            </a:pPr>
            <a:r>
              <a:rPr lang="en-US" sz="2400" b="0" strike="noStrike" spc="-1">
                <a:solidFill>
                  <a:srgbClr val="241647"/>
                </a:solidFill>
                <a:latin typeface="Calibri"/>
                <a:ea typeface="DejaVu Sans"/>
              </a:rPr>
              <a:t>Abrasive, sharp edges</a:t>
            </a:r>
            <a:endParaRPr lang="en-US" sz="2400" b="0" strike="noStrike" spc="-1">
              <a:latin typeface="Arial"/>
            </a:endParaRPr>
          </a:p>
          <a:p>
            <a:pPr marL="743040" lvl="1" indent="-284400">
              <a:lnSpc>
                <a:spcPct val="100000"/>
              </a:lnSpc>
              <a:buClr>
                <a:srgbClr val="241647"/>
              </a:buClr>
              <a:buFont typeface="Arial"/>
              <a:buChar char="–"/>
            </a:pPr>
            <a:r>
              <a:rPr lang="en-US" sz="2400" b="0" strike="noStrike" spc="-1">
                <a:solidFill>
                  <a:srgbClr val="241647"/>
                </a:solidFill>
                <a:latin typeface="Calibri"/>
                <a:ea typeface="DejaVu Sans"/>
              </a:rPr>
              <a:t>Sand</a:t>
            </a:r>
            <a:endParaRPr lang="en-US" sz="2400" b="0" strike="noStrike" spc="-1">
              <a:latin typeface="Arial"/>
            </a:endParaRPr>
          </a:p>
          <a:p>
            <a:pPr marL="743040" lvl="1" indent="-284400">
              <a:lnSpc>
                <a:spcPct val="100000"/>
              </a:lnSpc>
              <a:buClr>
                <a:srgbClr val="241647"/>
              </a:buClr>
              <a:buFont typeface="Arial"/>
              <a:buChar char="–"/>
            </a:pPr>
            <a:r>
              <a:rPr lang="en-US" sz="2400" b="0" strike="noStrike" spc="-1">
                <a:solidFill>
                  <a:srgbClr val="241647"/>
                </a:solidFill>
                <a:latin typeface="Calibri"/>
                <a:ea typeface="DejaVu Sans"/>
              </a:rPr>
              <a:t>First lift - tamp when pipe half exposed</a:t>
            </a:r>
            <a:endParaRPr lang="en-US" sz="2400" b="0" strike="noStrike" spc="-1">
              <a:latin typeface="Arial"/>
            </a:endParaRPr>
          </a:p>
          <a:p>
            <a:pPr marL="743040" lvl="1" indent="-284400">
              <a:lnSpc>
                <a:spcPct val="100000"/>
              </a:lnSpc>
              <a:buClr>
                <a:srgbClr val="241647"/>
              </a:buClr>
              <a:buFont typeface="Arial"/>
              <a:buChar char="–"/>
            </a:pPr>
            <a:r>
              <a:rPr lang="en-US" sz="2400" b="0" strike="noStrike" spc="-1">
                <a:solidFill>
                  <a:srgbClr val="241647"/>
                </a:solidFill>
                <a:latin typeface="Calibri"/>
                <a:ea typeface="DejaVu Sans"/>
              </a:rPr>
              <a:t>Second lift - again when pipe covered by ~ 6”</a:t>
            </a:r>
            <a:endParaRPr lang="en-US" sz="2400" b="0" strike="noStrike" spc="-1">
              <a:latin typeface="Arial"/>
            </a:endParaRPr>
          </a:p>
          <a:p>
            <a:pPr marL="343080" indent="-341640">
              <a:lnSpc>
                <a:spcPct val="100000"/>
              </a:lnSpc>
              <a:buClr>
                <a:srgbClr val="241647"/>
              </a:buClr>
              <a:buFont typeface="Arial"/>
              <a:buChar char="•"/>
            </a:pPr>
            <a:r>
              <a:rPr lang="en-US" sz="2400" b="0" strike="noStrike" spc="-1">
                <a:solidFill>
                  <a:srgbClr val="241647"/>
                </a:solidFill>
                <a:latin typeface="Calibri"/>
                <a:ea typeface="DejaVu Sans"/>
              </a:rPr>
              <a:t>Steel conduit </a:t>
            </a:r>
            <a:endParaRPr lang="en-US" sz="2400" b="0" strike="noStrike" spc="-1">
              <a:latin typeface="Arial"/>
            </a:endParaRPr>
          </a:p>
          <a:p>
            <a:pPr marL="743040" lvl="1" indent="-284400">
              <a:lnSpc>
                <a:spcPct val="100000"/>
              </a:lnSpc>
              <a:buClr>
                <a:srgbClr val="241647"/>
              </a:buClr>
              <a:buFont typeface="Arial"/>
              <a:buChar char="–"/>
            </a:pPr>
            <a:r>
              <a:rPr lang="en-US" sz="2400" b="0" strike="noStrike" spc="-1">
                <a:solidFill>
                  <a:srgbClr val="241647"/>
                </a:solidFill>
                <a:latin typeface="Calibri"/>
                <a:ea typeface="DejaVu Sans"/>
              </a:rPr>
              <a:t>Protects pipe (especially plastic) from vibration and stress loadings (under railroads, highways)</a:t>
            </a:r>
            <a:endParaRPr lang="en-US" sz="2400" b="0" strike="noStrike" spc="-1">
              <a:latin typeface="Arial"/>
            </a:endParaRPr>
          </a:p>
          <a:p>
            <a:pPr marL="1143000" lvl="2" indent="-227160">
              <a:lnSpc>
                <a:spcPct val="100000"/>
              </a:lnSpc>
              <a:buClr>
                <a:srgbClr val="241647"/>
              </a:buClr>
              <a:buFont typeface="Arial"/>
              <a:buChar char="•"/>
            </a:pPr>
            <a:r>
              <a:rPr lang="en-US" sz="2400" b="0" strike="noStrike" spc="-1">
                <a:solidFill>
                  <a:srgbClr val="241647"/>
                </a:solidFill>
                <a:latin typeface="Calibri"/>
                <a:ea typeface="DejaVu Sans"/>
              </a:rPr>
              <a:t>Easier to repair, replace</a:t>
            </a:r>
            <a:endParaRPr lang="en-US" sz="2400" b="0" strike="noStrike" spc="-1">
              <a:latin typeface="Arial"/>
            </a:endParaRPr>
          </a:p>
          <a:p>
            <a:pPr marL="343080" indent="-341640">
              <a:lnSpc>
                <a:spcPct val="100000"/>
              </a:lnSpc>
              <a:buClr>
                <a:srgbClr val="241647"/>
              </a:buClr>
              <a:buFont typeface="Arial"/>
              <a:buChar char="•"/>
            </a:pPr>
            <a:r>
              <a:rPr lang="en-US" sz="2400" b="0" strike="noStrike" spc="-1">
                <a:solidFill>
                  <a:srgbClr val="241647"/>
                </a:solidFill>
                <a:latin typeface="Calibri"/>
                <a:ea typeface="DejaVu Sans"/>
              </a:rPr>
              <a:t>Metal tape, 12-gauge Cu wire</a:t>
            </a:r>
            <a:endParaRPr lang="en-US" sz="2400" b="0" strike="noStrike" spc="-1">
              <a:latin typeface="Arial"/>
            </a:endParaRPr>
          </a:p>
          <a:p>
            <a:pPr marL="743040" lvl="1" indent="-284400">
              <a:lnSpc>
                <a:spcPct val="100000"/>
              </a:lnSpc>
              <a:buClr>
                <a:srgbClr val="241647"/>
              </a:buClr>
              <a:buFont typeface="Arial"/>
              <a:buChar char="–"/>
            </a:pPr>
            <a:r>
              <a:rPr lang="en-US" sz="2400" b="0" strike="noStrike" spc="-1">
                <a:solidFill>
                  <a:srgbClr val="241647"/>
                </a:solidFill>
                <a:latin typeface="Calibri"/>
                <a:ea typeface="DejaVu Sans"/>
              </a:rPr>
              <a:t>Mark plastic line for metal detection</a:t>
            </a:r>
            <a:endParaRPr lang="en-US" sz="2400" b="0" strike="noStrike" spc="-1">
              <a:latin typeface="Arial"/>
            </a:endParaRPr>
          </a:p>
          <a:p>
            <a:pPr marL="743040" lvl="1" indent="-284400">
              <a:lnSpc>
                <a:spcPct val="100000"/>
              </a:lnSpc>
              <a:buClr>
                <a:srgbClr val="241647"/>
              </a:buClr>
              <a:buFont typeface="Arial"/>
              <a:buChar char="–"/>
            </a:pPr>
            <a:r>
              <a:rPr lang="en-US" sz="2400" b="0" strike="noStrike" spc="-1">
                <a:solidFill>
                  <a:srgbClr val="241647"/>
                </a:solidFill>
                <a:latin typeface="Calibri"/>
                <a:ea typeface="DejaVu Sans"/>
              </a:rPr>
              <a:t>Install after tamping second lift, before refilling trench</a:t>
            </a:r>
            <a:endParaRPr lang="en-US" sz="2400" b="0" strike="noStrike" spc="-1">
              <a:latin typeface="Arial"/>
            </a:endParaRPr>
          </a:p>
          <a:p>
            <a:pPr>
              <a:lnSpc>
                <a:spcPct val="100000"/>
              </a:lnSpc>
              <a:spcBef>
                <a:spcPts val="641"/>
              </a:spcBef>
            </a:pPr>
            <a:endParaRPr lang="en-US" sz="2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Trench Detail</a:t>
            </a:r>
            <a:endParaRPr lang="en-US" sz="4400" b="0" strike="noStrike" spc="-1">
              <a:latin typeface="Arial"/>
            </a:endParaRPr>
          </a:p>
        </p:txBody>
      </p:sp>
      <p:pic>
        <p:nvPicPr>
          <p:cNvPr id="308" name="Picture 2"/>
          <p:cNvPicPr/>
          <p:nvPr/>
        </p:nvPicPr>
        <p:blipFill>
          <a:blip r:embed="rId3"/>
          <a:stretch/>
        </p:blipFill>
        <p:spPr>
          <a:xfrm>
            <a:off x="1066680" y="1676520"/>
            <a:ext cx="7199640" cy="4674960"/>
          </a:xfrm>
          <a:prstGeom prst="rect">
            <a:avLst/>
          </a:prstGeom>
          <a:ln>
            <a:noFill/>
          </a:ln>
        </p:spPr>
      </p:pic>
      <p:sp>
        <p:nvSpPr>
          <p:cNvPr id="309" name="CustomShape 2"/>
          <p:cNvSpPr/>
          <p:nvPr/>
        </p:nvSpPr>
        <p:spPr>
          <a:xfrm>
            <a:off x="5410080" y="4191120"/>
            <a:ext cx="1522440" cy="227160"/>
          </a:xfrm>
          <a:prstGeom prst="borderCallout1">
            <a:avLst>
              <a:gd name="adj1" fmla="val 18750"/>
              <a:gd name="adj2" fmla="val -8333"/>
              <a:gd name="adj3" fmla="val 112500"/>
              <a:gd name="adj4" fmla="val -38333"/>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2400" b="0" strike="noStrike" spc="-1">
                <a:solidFill>
                  <a:srgbClr val="FFFFFF"/>
                </a:solidFill>
                <a:latin typeface="Calibri"/>
                <a:ea typeface="DejaVu Sans"/>
              </a:rPr>
              <a:t>Bedding</a:t>
            </a:r>
            <a:endParaRPr lang="en-US" sz="2400" b="0" strike="noStrike" spc="-1">
              <a:latin typeface="Arial"/>
            </a:endParaRPr>
          </a:p>
        </p:txBody>
      </p:sp>
      <p:sp>
        <p:nvSpPr>
          <p:cNvPr id="310" name="CustomShape 3"/>
          <p:cNvSpPr/>
          <p:nvPr/>
        </p:nvSpPr>
        <p:spPr>
          <a:xfrm>
            <a:off x="6194520" y="3429000"/>
            <a:ext cx="1500120" cy="303480"/>
          </a:xfrm>
          <a:prstGeom prst="borderCallout1">
            <a:avLst>
              <a:gd name="adj1" fmla="val 18750"/>
              <a:gd name="adj2" fmla="val -8333"/>
              <a:gd name="adj3" fmla="val 107012"/>
              <a:gd name="adj4" fmla="val -91295"/>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2400" b="0" strike="noStrike" spc="-1">
                <a:solidFill>
                  <a:srgbClr val="FFFFFF"/>
                </a:solidFill>
                <a:latin typeface="Calibri"/>
                <a:ea typeface="DejaVu Sans"/>
              </a:rPr>
              <a:t>Backfill</a:t>
            </a:r>
            <a:endParaRPr lang="en-US" sz="2400" b="0" strike="noStrike" spc="-1">
              <a:latin typeface="Arial"/>
            </a:endParaRPr>
          </a:p>
        </p:txBody>
      </p:sp>
      <p:sp>
        <p:nvSpPr>
          <p:cNvPr id="311" name="Line 4"/>
          <p:cNvSpPr/>
          <p:nvPr/>
        </p:nvSpPr>
        <p:spPr>
          <a:xfrm flipV="1">
            <a:off x="4343400" y="2133360"/>
            <a:ext cx="360" cy="838440"/>
          </a:xfrm>
          <a:prstGeom prst="line">
            <a:avLst/>
          </a:prstGeom>
          <a:ln>
            <a:solidFill>
              <a:srgbClr val="A1271F"/>
            </a:solidFill>
            <a:round/>
          </a:ln>
        </p:spPr>
        <p:style>
          <a:lnRef idx="1">
            <a:schemeClr val="accent1"/>
          </a:lnRef>
          <a:fillRef idx="0">
            <a:schemeClr val="accent1"/>
          </a:fillRef>
          <a:effectRef idx="0">
            <a:schemeClr val="accent1"/>
          </a:effectRef>
          <a:fontRef idx="minor"/>
        </p:style>
      </p:sp>
      <p:sp>
        <p:nvSpPr>
          <p:cNvPr id="312" name="CustomShape 5"/>
          <p:cNvSpPr/>
          <p:nvPr/>
        </p:nvSpPr>
        <p:spPr>
          <a:xfrm flipH="1">
            <a:off x="4341960" y="2552760"/>
            <a:ext cx="608040" cy="360"/>
          </a:xfrm>
          <a:custGeom>
            <a:avLst/>
            <a:gdLst/>
            <a:ahLst/>
            <a:cxnLst/>
            <a:rect l="l" t="t" r="r" b="b"/>
            <a:pathLst>
              <a:path w="21600" h="21600">
                <a:moveTo>
                  <a:pt x="0" y="0"/>
                </a:moveTo>
                <a:lnTo>
                  <a:pt x="21600" y="21600"/>
                </a:lnTo>
              </a:path>
            </a:pathLst>
          </a:custGeom>
          <a:noFill/>
          <a:ln w="28440">
            <a:solidFill>
              <a:srgbClr val="FF0000"/>
            </a:solidFill>
            <a:round/>
            <a:headEnd type="triangle" w="med" len="med"/>
            <a:tailEnd type="triangle" w="med" len="med"/>
          </a:ln>
        </p:spPr>
        <p:style>
          <a:lnRef idx="1">
            <a:schemeClr val="accent1"/>
          </a:lnRef>
          <a:fillRef idx="0">
            <a:schemeClr val="accent1"/>
          </a:fillRef>
          <a:effectRef idx="0">
            <a:schemeClr val="accent1"/>
          </a:effectRef>
          <a:fontRef idx="minor"/>
        </p:style>
      </p:sp>
      <p:sp>
        <p:nvSpPr>
          <p:cNvPr id="313" name="CustomShape 6"/>
          <p:cNvSpPr/>
          <p:nvPr/>
        </p:nvSpPr>
        <p:spPr>
          <a:xfrm>
            <a:off x="4419720" y="2029320"/>
            <a:ext cx="684360" cy="51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1" strike="noStrike" spc="-1">
                <a:solidFill>
                  <a:srgbClr val="FF0000"/>
                </a:solidFill>
                <a:latin typeface="Times New Roman"/>
                <a:ea typeface="DejaVu Sans"/>
              </a:rPr>
              <a:t>6 to 12”</a:t>
            </a:r>
            <a:endParaRPr lang="en-US" sz="1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CustomShape 1"/>
          <p:cNvSpPr/>
          <p:nvPr/>
        </p:nvSpPr>
        <p:spPr>
          <a:xfrm>
            <a:off x="457200" y="563400"/>
            <a:ext cx="8228160" cy="73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000" b="0" strike="noStrike" spc="-1">
                <a:solidFill>
                  <a:srgbClr val="241647"/>
                </a:solidFill>
                <a:latin typeface="Calibri"/>
                <a:ea typeface="DejaVu Sans"/>
              </a:rPr>
              <a:t>Disinfection of New and Repaired Lines</a:t>
            </a:r>
            <a:endParaRPr lang="en-US" sz="4000" b="0" strike="noStrike" spc="-1">
              <a:latin typeface="Arial"/>
            </a:endParaRPr>
          </a:p>
        </p:txBody>
      </p:sp>
      <p:sp>
        <p:nvSpPr>
          <p:cNvPr id="315" name="CustomShape 2"/>
          <p:cNvSpPr/>
          <p:nvPr/>
        </p:nvSpPr>
        <p:spPr>
          <a:xfrm>
            <a:off x="457200" y="1447920"/>
            <a:ext cx="8228160" cy="4676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buClr>
                <a:srgbClr val="241647"/>
              </a:buClr>
              <a:buFont typeface="Arial"/>
              <a:buChar char="•"/>
            </a:pPr>
            <a:r>
              <a:rPr lang="en-US" sz="2800" b="0" strike="noStrike" spc="-1">
                <a:solidFill>
                  <a:srgbClr val="241647"/>
                </a:solidFill>
                <a:latin typeface="Calibri"/>
                <a:ea typeface="DejaVu Sans"/>
              </a:rPr>
              <a:t>AWWA Standard C-651 or 10 state standards</a:t>
            </a:r>
            <a:endParaRPr lang="en-US" sz="2800" b="0" strike="noStrike" spc="-1">
              <a:latin typeface="Arial"/>
            </a:endParaRPr>
          </a:p>
          <a:p>
            <a:pPr marL="343080" indent="-341640">
              <a:lnSpc>
                <a:spcPct val="100000"/>
              </a:lnSpc>
              <a:buClr>
                <a:srgbClr val="241647"/>
              </a:buClr>
              <a:buFont typeface="Arial"/>
              <a:buChar char="•"/>
            </a:pPr>
            <a:r>
              <a:rPr lang="en-US" sz="2800" b="0" strike="noStrike" spc="-1">
                <a:solidFill>
                  <a:srgbClr val="241647"/>
                </a:solidFill>
                <a:latin typeface="Calibri"/>
                <a:ea typeface="DejaVu Sans"/>
              </a:rPr>
              <a:t>Flushing</a:t>
            </a:r>
            <a:endParaRPr lang="en-US" sz="2800" b="0" strike="noStrike" spc="-1">
              <a:latin typeface="Arial"/>
            </a:endParaRPr>
          </a:p>
          <a:p>
            <a:pPr marL="743040" lvl="1" indent="-284400">
              <a:lnSpc>
                <a:spcPct val="100000"/>
              </a:lnSpc>
              <a:buClr>
                <a:srgbClr val="241647"/>
              </a:buClr>
              <a:buFont typeface="Arial"/>
              <a:buChar char="–"/>
            </a:pPr>
            <a:r>
              <a:rPr lang="en-US" sz="2400" b="0" strike="noStrike" spc="-1">
                <a:solidFill>
                  <a:srgbClr val="241647"/>
                </a:solidFill>
                <a:latin typeface="Calibri"/>
                <a:ea typeface="DejaVu Sans"/>
              </a:rPr>
              <a:t>Minimum velocity – 2.5 feet per second</a:t>
            </a:r>
            <a:endParaRPr lang="en-US" sz="2400" b="0" strike="noStrike" spc="-1">
              <a:latin typeface="Arial"/>
            </a:endParaRPr>
          </a:p>
          <a:p>
            <a:pPr marL="743040" lvl="1" indent="-284400">
              <a:lnSpc>
                <a:spcPct val="100000"/>
              </a:lnSpc>
              <a:buClr>
                <a:srgbClr val="241647"/>
              </a:buClr>
              <a:buFont typeface="Arial"/>
              <a:buChar char="–"/>
            </a:pPr>
            <a:r>
              <a:rPr lang="en-US" sz="2400" b="0" strike="noStrike" spc="-1">
                <a:solidFill>
                  <a:srgbClr val="241647"/>
                </a:solidFill>
                <a:latin typeface="Calibri"/>
                <a:ea typeface="DejaVu Sans"/>
              </a:rPr>
              <a:t>2 times pipe volume minimum</a:t>
            </a:r>
            <a:endParaRPr lang="en-US" sz="2400" b="0" strike="noStrike" spc="-1">
              <a:latin typeface="Arial"/>
            </a:endParaRPr>
          </a:p>
          <a:p>
            <a:pPr marL="343080" indent="-341640">
              <a:lnSpc>
                <a:spcPct val="100000"/>
              </a:lnSpc>
              <a:buClr>
                <a:srgbClr val="241647"/>
              </a:buClr>
              <a:buFont typeface="Arial"/>
              <a:buChar char="•"/>
            </a:pPr>
            <a:r>
              <a:rPr lang="en-US" sz="2800" b="0" strike="noStrike" spc="-1">
                <a:solidFill>
                  <a:srgbClr val="241647"/>
                </a:solidFill>
                <a:latin typeface="Calibri"/>
                <a:ea typeface="DejaVu Sans"/>
              </a:rPr>
              <a:t>Disinfect with chlorine</a:t>
            </a:r>
            <a:endParaRPr lang="en-US" sz="2800" b="0" strike="noStrike" spc="-1">
              <a:latin typeface="Arial"/>
            </a:endParaRPr>
          </a:p>
          <a:p>
            <a:pPr marL="743040" lvl="1" indent="-284400">
              <a:lnSpc>
                <a:spcPct val="100000"/>
              </a:lnSpc>
              <a:buClr>
                <a:srgbClr val="241647"/>
              </a:buClr>
              <a:buFont typeface="Arial"/>
              <a:buChar char="–"/>
            </a:pPr>
            <a:r>
              <a:rPr lang="en-US" sz="2400" b="0" strike="noStrike" spc="-1">
                <a:solidFill>
                  <a:srgbClr val="241647"/>
                </a:solidFill>
                <a:latin typeface="Calibri"/>
                <a:ea typeface="DejaVu Sans"/>
              </a:rPr>
              <a:t>Usually start with 50 mg/L dosage</a:t>
            </a:r>
            <a:endParaRPr lang="en-US" sz="2400" b="0" strike="noStrike" spc="-1">
              <a:latin typeface="Arial"/>
            </a:endParaRPr>
          </a:p>
          <a:p>
            <a:pPr marL="743040" lvl="1" indent="-284400">
              <a:lnSpc>
                <a:spcPct val="100000"/>
              </a:lnSpc>
              <a:buClr>
                <a:srgbClr val="241647"/>
              </a:buClr>
              <a:buFont typeface="Arial"/>
              <a:buChar char="–"/>
            </a:pPr>
            <a:r>
              <a:rPr lang="en-US" sz="2400" b="0" strike="noStrike" spc="-1">
                <a:solidFill>
                  <a:srgbClr val="241647"/>
                </a:solidFill>
                <a:latin typeface="Calibri"/>
                <a:ea typeface="DejaVu Sans"/>
              </a:rPr>
              <a:t>Target 5 mg/L residual 24 hours after dosage</a:t>
            </a:r>
            <a:r>
              <a:t/>
            </a:r>
            <a:br/>
            <a:r>
              <a:rPr lang="en-US" sz="2400" b="0" strike="noStrike" spc="-1">
                <a:solidFill>
                  <a:srgbClr val="241647"/>
                </a:solidFill>
                <a:latin typeface="Calibri"/>
                <a:ea typeface="DejaVu Sans"/>
              </a:rPr>
              <a:t> added</a:t>
            </a:r>
            <a:endParaRPr lang="en-US" sz="2400" b="0" strike="noStrike" spc="-1">
              <a:latin typeface="Arial"/>
            </a:endParaRPr>
          </a:p>
          <a:p>
            <a:pPr marL="743040" lvl="1" indent="-284400">
              <a:lnSpc>
                <a:spcPct val="100000"/>
              </a:lnSpc>
              <a:buClr>
                <a:srgbClr val="241647"/>
              </a:buClr>
              <a:buFont typeface="Arial"/>
              <a:buChar char="–"/>
            </a:pPr>
            <a:r>
              <a:rPr lang="en-US" sz="2400" b="0" strike="noStrike" spc="-1">
                <a:solidFill>
                  <a:srgbClr val="241647"/>
                </a:solidFill>
                <a:latin typeface="Calibri"/>
                <a:ea typeface="DejaVu Sans"/>
              </a:rPr>
              <a:t>Can increase dose to achieve residual with shorter contact time (critical line)</a:t>
            </a:r>
            <a:endParaRPr lang="en-US" sz="2400" b="0" strike="noStrike" spc="-1">
              <a:latin typeface="Arial"/>
            </a:endParaRPr>
          </a:p>
          <a:p>
            <a:pPr marL="343080" indent="-341640">
              <a:lnSpc>
                <a:spcPct val="100000"/>
              </a:lnSpc>
              <a:buClr>
                <a:srgbClr val="241647"/>
              </a:buClr>
              <a:buFont typeface="Arial"/>
              <a:buChar char="•"/>
            </a:pPr>
            <a:r>
              <a:rPr lang="en-US" sz="2800" b="0" strike="noStrike" spc="-1">
                <a:solidFill>
                  <a:srgbClr val="241647"/>
                </a:solidFill>
                <a:latin typeface="Calibri"/>
                <a:ea typeface="DejaVu Sans"/>
              </a:rPr>
              <a:t>Flush to remove chlorinated water</a:t>
            </a:r>
            <a:endParaRPr lang="en-US" sz="2800" b="0" strike="noStrike" spc="-1">
              <a:latin typeface="Arial"/>
            </a:endParaRPr>
          </a:p>
          <a:p>
            <a:pPr marL="343080" indent="-341640">
              <a:lnSpc>
                <a:spcPct val="100000"/>
              </a:lnSpc>
              <a:buClr>
                <a:srgbClr val="241647"/>
              </a:buClr>
              <a:buFont typeface="Arial"/>
              <a:buChar char="•"/>
            </a:pPr>
            <a:r>
              <a:rPr lang="en-US" sz="2800" b="0" strike="noStrike" spc="-1">
                <a:solidFill>
                  <a:srgbClr val="241647"/>
                </a:solidFill>
                <a:latin typeface="Calibri"/>
                <a:ea typeface="DejaVu Sans"/>
              </a:rPr>
              <a:t>Collect Bac-T sample(s)</a:t>
            </a:r>
            <a:endParaRPr lang="en-US" sz="2800" b="0" strike="noStrike" spc="-1">
              <a:latin typeface="Arial"/>
            </a:endParaRPr>
          </a:p>
          <a:p>
            <a:pPr>
              <a:lnSpc>
                <a:spcPct val="100000"/>
              </a:lnSpc>
              <a:spcBef>
                <a:spcPts val="641"/>
              </a:spcBef>
            </a:pP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CustomShape 1"/>
          <p:cNvSpPr/>
          <p:nvPr/>
        </p:nvSpPr>
        <p:spPr>
          <a:xfrm>
            <a:off x="1295280" y="2895480"/>
            <a:ext cx="678024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Taking care of your system</a:t>
            </a:r>
            <a:endParaRPr lang="en-US" sz="4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Operational Objectives</a:t>
            </a:r>
            <a:endParaRPr lang="en-US" sz="4400" b="0" strike="noStrike" spc="-1">
              <a:latin typeface="Arial"/>
            </a:endParaRPr>
          </a:p>
        </p:txBody>
      </p:sp>
      <p:sp>
        <p:nvSpPr>
          <p:cNvPr id="318"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Determine potential for degradation of water quality in distribution system</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Reliability</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Quality</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Quantity</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Vulnerability of distribution system</a:t>
            </a:r>
            <a:endParaRPr lang="en-US" sz="28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Ensure sampling/monitoring plans conform with requirements and adequately assess water quality in distribution system</a:t>
            </a:r>
            <a:endParaRPr lang="en-US" sz="3200" b="0" strike="noStrike" spc="-1">
              <a:latin typeface="Arial"/>
            </a:endParaRPr>
          </a:p>
          <a:p>
            <a:pPr>
              <a:lnSpc>
                <a:spcPct val="100000"/>
              </a:lnSpc>
              <a:spcBef>
                <a:spcPts val="641"/>
              </a:spcBef>
            </a:pPr>
            <a:endParaRPr lang="en-US" sz="32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Valve Maintenance Data</a:t>
            </a:r>
            <a:endParaRPr lang="en-US" sz="4400" b="0" strike="noStrike" spc="-1">
              <a:latin typeface="Arial"/>
            </a:endParaRPr>
          </a:p>
        </p:txBody>
      </p:sp>
      <p:sp>
        <p:nvSpPr>
          <p:cNvPr id="320" name="CustomShape 2"/>
          <p:cNvSpPr/>
          <p:nvPr/>
        </p:nvSpPr>
        <p:spPr>
          <a:xfrm>
            <a:off x="457200" y="1447920"/>
            <a:ext cx="8228160" cy="4676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Map of system showing valve locations</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Make, type, and size</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Number of turns to open/shut</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Exercise date(s)</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Maintenance date(s)</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Condition of the valve</a:t>
            </a:r>
            <a:endParaRPr lang="en-US" sz="2800" b="0" strike="noStrike" spc="-1">
              <a:latin typeface="Arial"/>
            </a:endParaRPr>
          </a:p>
          <a:p>
            <a:pPr>
              <a:lnSpc>
                <a:spcPct val="100000"/>
              </a:lnSpc>
              <a:spcBef>
                <a:spcPts val="641"/>
              </a:spcBef>
            </a:pPr>
            <a:endParaRPr lang="en-US" sz="2800" b="0" strike="noStrike" spc="-1">
              <a:latin typeface="Arial"/>
            </a:endParaRPr>
          </a:p>
        </p:txBody>
      </p:sp>
      <p:pic>
        <p:nvPicPr>
          <p:cNvPr id="321" name="Picture 6"/>
          <p:cNvPicPr/>
          <p:nvPr/>
        </p:nvPicPr>
        <p:blipFill>
          <a:blip r:embed="rId3"/>
          <a:srcRect l="5380" t="8919" r="12962"/>
          <a:stretch/>
        </p:blipFill>
        <p:spPr>
          <a:xfrm>
            <a:off x="4876920" y="3581280"/>
            <a:ext cx="3990600" cy="25030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Picture 7"/>
          <p:cNvPicPr/>
          <p:nvPr/>
        </p:nvPicPr>
        <p:blipFill>
          <a:blip r:embed="rId3"/>
          <a:stretch/>
        </p:blipFill>
        <p:spPr>
          <a:xfrm>
            <a:off x="6398640" y="2057400"/>
            <a:ext cx="2290680" cy="3303360"/>
          </a:xfrm>
          <a:prstGeom prst="rect">
            <a:avLst/>
          </a:prstGeom>
          <a:ln>
            <a:noFill/>
          </a:ln>
        </p:spPr>
      </p:pic>
      <p:sp>
        <p:nvSpPr>
          <p:cNvPr id="323" name="CustomShape 1"/>
          <p:cNvSpPr/>
          <p:nvPr/>
        </p:nvSpPr>
        <p:spPr>
          <a:xfrm>
            <a:off x="457200" y="563400"/>
            <a:ext cx="8228160" cy="73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Line Cleaning</a:t>
            </a:r>
            <a:endParaRPr lang="en-US" sz="4400" b="0" strike="noStrike" spc="-1">
              <a:latin typeface="Arial"/>
            </a:endParaRPr>
          </a:p>
        </p:txBody>
      </p:sp>
      <p:sp>
        <p:nvSpPr>
          <p:cNvPr id="324" name="CustomShape 2"/>
          <p:cNvSpPr/>
          <p:nvPr/>
        </p:nvSpPr>
        <p:spPr>
          <a:xfrm>
            <a:off x="457200" y="1447920"/>
            <a:ext cx="586584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Flushing</a:t>
            </a:r>
            <a:endParaRPr lang="en-US" sz="3200" b="0" strike="noStrike" spc="-1">
              <a:latin typeface="Arial"/>
            </a:endParaRPr>
          </a:p>
          <a:p>
            <a:pPr marL="743040" lvl="1" indent="-284400">
              <a:lnSpc>
                <a:spcPct val="100000"/>
              </a:lnSpc>
              <a:spcBef>
                <a:spcPts val="400"/>
              </a:spcBef>
              <a:buClr>
                <a:srgbClr val="241647"/>
              </a:buClr>
              <a:buFont typeface="Arial"/>
              <a:buChar char="–"/>
            </a:pPr>
            <a:r>
              <a:rPr lang="en-US" sz="2000" b="1" strike="noStrike" spc="-1">
                <a:solidFill>
                  <a:srgbClr val="241647"/>
                </a:solidFill>
                <a:latin typeface="Calibri"/>
                <a:ea typeface="DejaVu Sans"/>
              </a:rPr>
              <a:t>Spot Flushing </a:t>
            </a:r>
            <a:r>
              <a:rPr lang="en-US" sz="2000" b="0" strike="noStrike" spc="-1">
                <a:solidFill>
                  <a:srgbClr val="241647"/>
                </a:solidFill>
                <a:latin typeface="Calibri"/>
                <a:ea typeface="DejaVu Sans"/>
              </a:rPr>
              <a:t>- Reactive. Most common type of flushing. Responding to customer complaints</a:t>
            </a:r>
            <a:endParaRPr lang="en-US" sz="2000" b="0" strike="noStrike" spc="-1">
              <a:latin typeface="Arial"/>
            </a:endParaRPr>
          </a:p>
          <a:p>
            <a:pPr marL="743040" lvl="1" indent="-284400">
              <a:lnSpc>
                <a:spcPct val="100000"/>
              </a:lnSpc>
              <a:spcBef>
                <a:spcPts val="400"/>
              </a:spcBef>
              <a:buClr>
                <a:srgbClr val="241647"/>
              </a:buClr>
              <a:buFont typeface="Arial"/>
              <a:buChar char="–"/>
            </a:pPr>
            <a:r>
              <a:rPr lang="en-US" sz="2000" b="1" strike="noStrike" spc="-1">
                <a:solidFill>
                  <a:srgbClr val="241647"/>
                </a:solidFill>
                <a:latin typeface="Calibri"/>
                <a:ea typeface="DejaVu Sans"/>
              </a:rPr>
              <a:t>Stagnant Area Flushing </a:t>
            </a:r>
            <a:r>
              <a:rPr lang="en-US" sz="2000" b="0" strike="noStrike" spc="-1">
                <a:solidFill>
                  <a:srgbClr val="241647"/>
                </a:solidFill>
                <a:latin typeface="Calibri"/>
                <a:ea typeface="DejaVu Sans"/>
              </a:rPr>
              <a:t>- Short term preventative. Used in areas with longer detention times (dead ends, low demands</a:t>
            </a:r>
            <a:endParaRPr lang="en-US" sz="2000" b="0" strike="noStrike" spc="-1">
              <a:latin typeface="Arial"/>
            </a:endParaRPr>
          </a:p>
          <a:p>
            <a:pPr marL="743040" lvl="1" indent="-284400">
              <a:lnSpc>
                <a:spcPct val="100000"/>
              </a:lnSpc>
              <a:spcBef>
                <a:spcPts val="400"/>
              </a:spcBef>
              <a:buClr>
                <a:srgbClr val="241647"/>
              </a:buClr>
              <a:buFont typeface="Arial"/>
              <a:buChar char="–"/>
            </a:pPr>
            <a:r>
              <a:rPr lang="en-US" sz="2000" b="1" strike="noStrike" spc="-1">
                <a:solidFill>
                  <a:srgbClr val="241647"/>
                </a:solidFill>
                <a:latin typeface="Calibri"/>
                <a:ea typeface="DejaVu Sans"/>
              </a:rPr>
              <a:t>System-wide Flushing </a:t>
            </a:r>
            <a:r>
              <a:rPr lang="en-US" sz="2000" b="0" strike="noStrike" spc="-1">
                <a:solidFill>
                  <a:srgbClr val="241647"/>
                </a:solidFill>
                <a:latin typeface="Calibri"/>
                <a:ea typeface="DejaVu Sans"/>
              </a:rPr>
              <a:t>- Long term preventative. Most comprehensive form of flushing. Maintains water quality and useful life of mains.</a:t>
            </a:r>
            <a:endParaRPr lang="en-US"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CustomShape 1"/>
          <p:cNvSpPr/>
          <p:nvPr/>
        </p:nvSpPr>
        <p:spPr>
          <a:xfrm>
            <a:off x="457200" y="563400"/>
            <a:ext cx="8228160" cy="73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Line Cleaning</a:t>
            </a:r>
            <a:endParaRPr lang="en-US" sz="4400" b="0" strike="noStrike" spc="-1">
              <a:latin typeface="Arial"/>
            </a:endParaRPr>
          </a:p>
        </p:txBody>
      </p:sp>
      <p:sp>
        <p:nvSpPr>
          <p:cNvPr id="326" name="CustomShape 2"/>
          <p:cNvSpPr/>
          <p:nvPr/>
        </p:nvSpPr>
        <p:spPr>
          <a:xfrm>
            <a:off x="152280" y="1219320"/>
            <a:ext cx="5637240" cy="475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Routine flushing</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When to flush?</a:t>
            </a:r>
            <a:endParaRPr lang="en-US" sz="2800" b="0" strike="noStrike" spc="-1">
              <a:latin typeface="Arial"/>
            </a:endParaRPr>
          </a:p>
          <a:p>
            <a:pPr marL="1143000" lvl="2" indent="-227160">
              <a:lnSpc>
                <a:spcPct val="100000"/>
              </a:lnSpc>
              <a:spcBef>
                <a:spcPts val="400"/>
              </a:spcBef>
              <a:buClr>
                <a:srgbClr val="241647"/>
              </a:buClr>
              <a:buFont typeface="Arial"/>
              <a:buChar char="•"/>
            </a:pPr>
            <a:r>
              <a:rPr lang="en-US" sz="2000" b="0" strike="noStrike" spc="-1">
                <a:solidFill>
                  <a:srgbClr val="241647"/>
                </a:solidFill>
                <a:latin typeface="Calibri"/>
                <a:ea typeface="DejaVu Sans"/>
              </a:rPr>
              <a:t>monthly, quarterly, annually?</a:t>
            </a:r>
            <a:endParaRPr lang="en-US" sz="2000" b="0" strike="noStrike" spc="-1">
              <a:latin typeface="Arial"/>
            </a:endParaRPr>
          </a:p>
          <a:p>
            <a:pPr marL="1143000" lvl="2" indent="-227160">
              <a:lnSpc>
                <a:spcPct val="100000"/>
              </a:lnSpc>
              <a:spcBef>
                <a:spcPts val="400"/>
              </a:spcBef>
              <a:buClr>
                <a:srgbClr val="241647"/>
              </a:buClr>
              <a:buFont typeface="Arial"/>
              <a:buChar char="•"/>
            </a:pPr>
            <a:r>
              <a:rPr lang="en-US" sz="2000" b="0" strike="noStrike" spc="-1">
                <a:solidFill>
                  <a:srgbClr val="241647"/>
                </a:solidFill>
                <a:latin typeface="Calibri"/>
                <a:ea typeface="DejaVu Sans"/>
              </a:rPr>
              <a:t>before and after main disinfection</a:t>
            </a:r>
            <a:endParaRPr lang="en-US" sz="2000" b="0" strike="noStrike" spc="-1">
              <a:latin typeface="Arial"/>
            </a:endParaRPr>
          </a:p>
          <a:p>
            <a:pPr marL="1143000" lvl="2" indent="-227160">
              <a:lnSpc>
                <a:spcPct val="100000"/>
              </a:lnSpc>
              <a:spcBef>
                <a:spcPts val="400"/>
              </a:spcBef>
              <a:buClr>
                <a:srgbClr val="241647"/>
              </a:buClr>
              <a:buFont typeface="Arial"/>
              <a:buChar char="•"/>
            </a:pPr>
            <a:r>
              <a:rPr lang="en-US" sz="2000" b="0" strike="noStrike" spc="-1">
                <a:solidFill>
                  <a:srgbClr val="241647"/>
                </a:solidFill>
                <a:latin typeface="Calibri"/>
                <a:ea typeface="DejaVu Sans"/>
              </a:rPr>
              <a:t>in response to complaints</a:t>
            </a:r>
            <a:endParaRPr lang="en-US" sz="2000" b="0" strike="noStrike" spc="-1">
              <a:latin typeface="Arial"/>
            </a:endParaRPr>
          </a:p>
          <a:p>
            <a:pPr marL="1143000" lvl="2" indent="-227160">
              <a:lnSpc>
                <a:spcPct val="100000"/>
              </a:lnSpc>
              <a:spcBef>
                <a:spcPts val="400"/>
              </a:spcBef>
              <a:buClr>
                <a:srgbClr val="241647"/>
              </a:buClr>
              <a:buFont typeface="Arial"/>
              <a:buChar char="•"/>
            </a:pPr>
            <a:r>
              <a:rPr lang="en-US" sz="2000" b="0" strike="noStrike" spc="-1">
                <a:solidFill>
                  <a:srgbClr val="241647"/>
                </a:solidFill>
                <a:latin typeface="Calibri"/>
                <a:ea typeface="DejaVu Sans"/>
              </a:rPr>
              <a:t>in response to reg violations (bac.t, low TCR)</a:t>
            </a:r>
            <a:endParaRPr lang="en-US" sz="20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Valve inspection and exercising</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Hydrant inspection and operation</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Where to flush?</a:t>
            </a:r>
            <a:endParaRPr lang="en-US" sz="2800" b="0" strike="noStrike" spc="-1">
              <a:latin typeface="Arial"/>
            </a:endParaRPr>
          </a:p>
        </p:txBody>
      </p:sp>
      <p:pic>
        <p:nvPicPr>
          <p:cNvPr id="327" name="Picture 4"/>
          <p:cNvPicPr/>
          <p:nvPr/>
        </p:nvPicPr>
        <p:blipFill>
          <a:blip r:embed="rId3"/>
          <a:stretch/>
        </p:blipFill>
        <p:spPr>
          <a:xfrm>
            <a:off x="5791320" y="1676520"/>
            <a:ext cx="3046680" cy="3994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CustomShape 1"/>
          <p:cNvSpPr/>
          <p:nvPr/>
        </p:nvSpPr>
        <p:spPr>
          <a:xfrm>
            <a:off x="457200" y="563400"/>
            <a:ext cx="8228160" cy="73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Line Cleaning</a:t>
            </a:r>
            <a:endParaRPr lang="en-US" sz="4400" b="0" strike="noStrike" spc="-1">
              <a:latin typeface="Arial"/>
            </a:endParaRPr>
          </a:p>
        </p:txBody>
      </p:sp>
      <p:sp>
        <p:nvSpPr>
          <p:cNvPr id="329" name="CustomShape 2"/>
          <p:cNvSpPr/>
          <p:nvPr/>
        </p:nvSpPr>
        <p:spPr>
          <a:xfrm>
            <a:off x="457200" y="1219320"/>
            <a:ext cx="8228160" cy="475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Unidirectional Flushing</a:t>
            </a:r>
            <a:endParaRPr lang="en-US" sz="3200" b="0" strike="noStrike" spc="-1">
              <a:latin typeface="Arial"/>
            </a:endParaRPr>
          </a:p>
          <a:p>
            <a:pPr>
              <a:lnSpc>
                <a:spcPct val="100000"/>
              </a:lnSpc>
              <a:spcBef>
                <a:spcPts val="641"/>
              </a:spcBef>
            </a:pPr>
            <a:endParaRPr lang="en-US" sz="3200" b="0" strike="noStrike" spc="-1">
              <a:latin typeface="Arial"/>
            </a:endParaRPr>
          </a:p>
        </p:txBody>
      </p:sp>
      <p:pic>
        <p:nvPicPr>
          <p:cNvPr id="330" name="Picture 2"/>
          <p:cNvPicPr/>
          <p:nvPr/>
        </p:nvPicPr>
        <p:blipFill>
          <a:blip r:embed="rId3"/>
          <a:stretch/>
        </p:blipFill>
        <p:spPr>
          <a:xfrm>
            <a:off x="76320" y="1905120"/>
            <a:ext cx="4294800" cy="3961080"/>
          </a:xfrm>
          <a:prstGeom prst="rect">
            <a:avLst/>
          </a:prstGeom>
          <a:ln>
            <a:noFill/>
          </a:ln>
        </p:spPr>
      </p:pic>
      <p:pic>
        <p:nvPicPr>
          <p:cNvPr id="331" name="Picture 3"/>
          <p:cNvPicPr/>
          <p:nvPr/>
        </p:nvPicPr>
        <p:blipFill>
          <a:blip r:embed="rId4"/>
          <a:stretch/>
        </p:blipFill>
        <p:spPr>
          <a:xfrm>
            <a:off x="4495680" y="1905120"/>
            <a:ext cx="4563360" cy="39610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Types of Pipes</a:t>
            </a:r>
            <a:endParaRPr lang="en-US" sz="4400" b="0" strike="noStrike" spc="-1">
              <a:latin typeface="Arial"/>
            </a:endParaRPr>
          </a:p>
        </p:txBody>
      </p:sp>
      <p:sp>
        <p:nvSpPr>
          <p:cNvPr id="217"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Cast iron (CIP) and ductile iron pipe (DIP)</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Strength, load bearing capacity</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DIP stronger, less rigid than gray CIP</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Both brittle, inflexible</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 Heavy, subject to corrosion</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CIP less resistant to corrosion than DIP</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3- to 54-inch-diameter, 18- to 20-foot lengths</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Flanged joints above ground, bell/spigot and mechanical joints below ground</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Service taps either directly tapping (difficult!) or saddles</a:t>
            </a:r>
            <a:endParaRPr lang="en-US" sz="2400" b="0" strike="noStrike" spc="-1">
              <a:latin typeface="Arial"/>
            </a:endParaRPr>
          </a:p>
          <a:p>
            <a:pPr>
              <a:lnSpc>
                <a:spcPct val="100000"/>
              </a:lnSpc>
              <a:spcBef>
                <a:spcPts val="641"/>
              </a:spcBef>
            </a:pPr>
            <a:endParaRPr lang="en-US" sz="2400" b="0" strike="noStrike" spc="-1">
              <a:latin typeface="Arial"/>
            </a:endParaRPr>
          </a:p>
        </p:txBody>
      </p:sp>
      <p:pic>
        <p:nvPicPr>
          <p:cNvPr id="218" name="Picture 5"/>
          <p:cNvPicPr/>
          <p:nvPr/>
        </p:nvPicPr>
        <p:blipFill>
          <a:blip r:embed="rId3"/>
          <a:stretch/>
        </p:blipFill>
        <p:spPr>
          <a:xfrm>
            <a:off x="5943600" y="1143000"/>
            <a:ext cx="3038400" cy="22845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CustomShape 1"/>
          <p:cNvSpPr/>
          <p:nvPr/>
        </p:nvSpPr>
        <p:spPr>
          <a:xfrm>
            <a:off x="457200" y="563400"/>
            <a:ext cx="8228160" cy="73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Line Cleaning</a:t>
            </a:r>
            <a:endParaRPr lang="en-US" sz="4400" b="0" strike="noStrike" spc="-1">
              <a:latin typeface="Arial"/>
            </a:endParaRPr>
          </a:p>
        </p:txBody>
      </p:sp>
      <p:sp>
        <p:nvSpPr>
          <p:cNvPr id="333" name="CustomShape 2"/>
          <p:cNvSpPr/>
          <p:nvPr/>
        </p:nvSpPr>
        <p:spPr>
          <a:xfrm>
            <a:off x="457200" y="1219320"/>
            <a:ext cx="8228160" cy="475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Unidirectional Flushing - What data will you need?</a:t>
            </a:r>
            <a:endParaRPr lang="en-US" sz="3200" b="0" strike="noStrike" spc="-1">
              <a:latin typeface="Arial"/>
            </a:endParaRPr>
          </a:p>
          <a:p>
            <a:pPr>
              <a:lnSpc>
                <a:spcPct val="100000"/>
              </a:lnSpc>
            </a:pPr>
            <a:r>
              <a:rPr lang="en-US" sz="2800" b="0" strike="noStrike" spc="-1">
                <a:solidFill>
                  <a:srgbClr val="241647"/>
                </a:solidFill>
                <a:latin typeface="Calibri"/>
                <a:ea typeface="DejaVu Sans"/>
              </a:rPr>
              <a:t>		complaint records</a:t>
            </a:r>
            <a:endParaRPr lang="en-US" sz="2800" b="0" strike="noStrike" spc="-1">
              <a:latin typeface="Arial"/>
            </a:endParaRPr>
          </a:p>
          <a:p>
            <a:pPr>
              <a:lnSpc>
                <a:spcPct val="100000"/>
              </a:lnSpc>
            </a:pPr>
            <a:r>
              <a:rPr lang="en-US" sz="2800" b="0" strike="noStrike" spc="-1">
                <a:solidFill>
                  <a:srgbClr val="241647"/>
                </a:solidFill>
                <a:latin typeface="Calibri"/>
                <a:ea typeface="DejaVu Sans"/>
              </a:rPr>
              <a:t>		flushing data</a:t>
            </a:r>
            <a:endParaRPr lang="en-US" sz="2800" b="0" strike="noStrike" spc="-1">
              <a:latin typeface="Arial"/>
            </a:endParaRPr>
          </a:p>
          <a:p>
            <a:pPr>
              <a:lnSpc>
                <a:spcPct val="100000"/>
              </a:lnSpc>
            </a:pPr>
            <a:r>
              <a:rPr lang="en-US" sz="2800" b="0" strike="noStrike" spc="-1">
                <a:solidFill>
                  <a:srgbClr val="241647"/>
                </a:solidFill>
                <a:latin typeface="Calibri"/>
                <a:ea typeface="DejaVu Sans"/>
              </a:rPr>
              <a:t>		fire hydrant testing</a:t>
            </a:r>
            <a:endParaRPr lang="en-US" sz="2800" b="0" strike="noStrike" spc="-1">
              <a:latin typeface="Arial"/>
            </a:endParaRPr>
          </a:p>
          <a:p>
            <a:pPr>
              <a:lnSpc>
                <a:spcPct val="100000"/>
              </a:lnSpc>
            </a:pPr>
            <a:r>
              <a:rPr lang="en-US" sz="2800" b="0" strike="noStrike" spc="-1">
                <a:solidFill>
                  <a:srgbClr val="241647"/>
                </a:solidFill>
                <a:latin typeface="Calibri"/>
                <a:ea typeface="DejaVu Sans"/>
              </a:rPr>
              <a:t>		water quality data</a:t>
            </a:r>
            <a:endParaRPr lang="en-US" sz="2800" b="0" strike="noStrike" spc="-1">
              <a:latin typeface="Arial"/>
            </a:endParaRPr>
          </a:p>
          <a:p>
            <a:pPr>
              <a:lnSpc>
                <a:spcPct val="100000"/>
              </a:lnSpc>
            </a:pPr>
            <a:r>
              <a:rPr lang="en-US" sz="2800" b="0" strike="noStrike" spc="-1">
                <a:solidFill>
                  <a:srgbClr val="241647"/>
                </a:solidFill>
                <a:latin typeface="Calibri"/>
                <a:ea typeface="DejaVu Sans"/>
              </a:rPr>
              <a:t>		maintenance records</a:t>
            </a:r>
            <a:endParaRPr lang="en-US" sz="2800" b="0" strike="noStrike" spc="-1">
              <a:latin typeface="Arial"/>
            </a:endParaRPr>
          </a:p>
          <a:p>
            <a:pPr>
              <a:lnSpc>
                <a:spcPct val="100000"/>
              </a:lnSpc>
            </a:pPr>
            <a:r>
              <a:rPr lang="en-US" sz="2800" b="0" strike="noStrike" spc="-1">
                <a:solidFill>
                  <a:srgbClr val="241647"/>
                </a:solidFill>
                <a:latin typeface="Calibri"/>
                <a:ea typeface="DejaVu Sans"/>
              </a:rPr>
              <a:t>		records of high flows</a:t>
            </a:r>
            <a:endParaRPr lang="en-US" sz="2800" b="0" strike="noStrike" spc="-1">
              <a:latin typeface="Arial"/>
            </a:endParaRPr>
          </a:p>
          <a:p>
            <a:pPr>
              <a:lnSpc>
                <a:spcPct val="100000"/>
              </a:lnSpc>
            </a:pPr>
            <a:r>
              <a:rPr lang="en-US" sz="2800" b="0" strike="noStrike" spc="-1">
                <a:solidFill>
                  <a:srgbClr val="241647"/>
                </a:solidFill>
                <a:latin typeface="Calibri"/>
                <a:ea typeface="DejaVu Sans"/>
              </a:rPr>
              <a:t>		condition of mains</a:t>
            </a:r>
            <a:endParaRPr lang="en-US" sz="2800" b="0" strike="noStrike" spc="-1">
              <a:latin typeface="Arial"/>
            </a:endParaRPr>
          </a:p>
          <a:p>
            <a:pPr>
              <a:lnSpc>
                <a:spcPct val="100000"/>
              </a:lnSpc>
            </a:pPr>
            <a:endParaRPr lang="en-US" sz="2800" b="0" strike="noStrike" spc="-1">
              <a:latin typeface="Arial"/>
            </a:endParaRPr>
          </a:p>
          <a:p>
            <a:pPr>
              <a:lnSpc>
                <a:spcPct val="100000"/>
              </a:lnSpc>
              <a:spcBef>
                <a:spcPts val="641"/>
              </a:spcBef>
            </a:pP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CustomShape 1"/>
          <p:cNvSpPr/>
          <p:nvPr/>
        </p:nvSpPr>
        <p:spPr>
          <a:xfrm>
            <a:off x="457200" y="563400"/>
            <a:ext cx="8228160" cy="73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Line Cleaning</a:t>
            </a:r>
            <a:endParaRPr lang="en-US" sz="4400" b="0" strike="noStrike" spc="-1">
              <a:latin typeface="Arial"/>
            </a:endParaRPr>
          </a:p>
        </p:txBody>
      </p:sp>
      <p:sp>
        <p:nvSpPr>
          <p:cNvPr id="335" name="CustomShape 2"/>
          <p:cNvSpPr/>
          <p:nvPr/>
        </p:nvSpPr>
        <p:spPr>
          <a:xfrm>
            <a:off x="457200" y="1371600"/>
            <a:ext cx="8228160" cy="4600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Unidirectional Flushing - How it works?</a:t>
            </a:r>
            <a:endParaRPr lang="en-US" sz="32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Develop a flushing plan for each area (system maps!!!!)</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Inform sensitive customers</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Confirm storm drains or natural water courses can handle the flow</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Close valves to isolate section from the rest of the system</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Flush one small section at a time</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Open hydrant slowly until the desired flow is obtained</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Keep flushing velocities 2.5 - 12 fps, maintain min 20 psi</a:t>
            </a:r>
            <a:endParaRPr lang="en-US" sz="2400" b="0" strike="noStrike" spc="-1">
              <a:latin typeface="Arial"/>
            </a:endParaRPr>
          </a:p>
          <a:p>
            <a:pPr>
              <a:lnSpc>
                <a:spcPct val="100000"/>
              </a:lnSpc>
              <a:spcBef>
                <a:spcPts val="641"/>
              </a:spcBef>
            </a:pPr>
            <a:endParaRPr lang="en-US" sz="2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CustomShape 1"/>
          <p:cNvSpPr/>
          <p:nvPr/>
        </p:nvSpPr>
        <p:spPr>
          <a:xfrm>
            <a:off x="457200" y="563400"/>
            <a:ext cx="8228160" cy="73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Line Cleaning</a:t>
            </a:r>
            <a:endParaRPr lang="en-US" sz="4400" b="0" strike="noStrike" spc="-1">
              <a:latin typeface="Arial"/>
            </a:endParaRPr>
          </a:p>
        </p:txBody>
      </p:sp>
      <p:sp>
        <p:nvSpPr>
          <p:cNvPr id="337" name="CustomShape 2"/>
          <p:cNvSpPr/>
          <p:nvPr/>
        </p:nvSpPr>
        <p:spPr>
          <a:xfrm>
            <a:off x="457200" y="1371600"/>
            <a:ext cx="8228160" cy="4600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Unidirectional Flushing - How it works?</a:t>
            </a:r>
            <a:endParaRPr lang="en-US" sz="32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Flush from the source towards periphery</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Flush at night when possible</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Record data</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When water clears, close hydrant slowly</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Reopen valves</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Proceed to the next section</a:t>
            </a:r>
            <a:endParaRPr lang="en-US" sz="2400" b="0" strike="noStrike" spc="-1">
              <a:latin typeface="Arial"/>
            </a:endParaRPr>
          </a:p>
          <a:p>
            <a:pPr>
              <a:lnSpc>
                <a:spcPct val="100000"/>
              </a:lnSpc>
            </a:pPr>
            <a:endParaRPr lang="en-US" sz="2400" b="0" strike="noStrike" spc="-1">
              <a:latin typeface="Arial"/>
            </a:endParaRPr>
          </a:p>
          <a:p>
            <a:pPr marL="57240">
              <a:lnSpc>
                <a:spcPct val="100000"/>
              </a:lnSpc>
              <a:spcBef>
                <a:spcPts val="641"/>
              </a:spcBef>
            </a:pPr>
            <a:r>
              <a:rPr lang="en-US" sz="3200" b="0" strike="noStrike" spc="-1">
                <a:solidFill>
                  <a:srgbClr val="241647"/>
                </a:solidFill>
                <a:latin typeface="Calibri"/>
                <a:ea typeface="DejaVu Sans"/>
              </a:rPr>
              <a:t>	Video in </a:t>
            </a:r>
            <a:r>
              <a:rPr lang="en-US" sz="3200" b="0" u="sng" strike="noStrike" spc="-1">
                <a:solidFill>
                  <a:srgbClr val="0000FF"/>
                </a:solidFill>
                <a:uFillTx/>
                <a:latin typeface="Calibri"/>
                <a:ea typeface="DejaVu Sans"/>
                <a:hlinkClick r:id="rId3"/>
              </a:rPr>
              <a:t>YouTube</a:t>
            </a:r>
            <a:endParaRPr lang="en-US" sz="3200" b="0" strike="noStrike" spc="-1">
              <a:latin typeface="Arial"/>
            </a:endParaRPr>
          </a:p>
          <a:p>
            <a:pPr marL="57240">
              <a:lnSpc>
                <a:spcPct val="100000"/>
              </a:lnSpc>
              <a:spcBef>
                <a:spcPts val="641"/>
              </a:spcBef>
            </a:pPr>
            <a:endParaRPr lang="en-US" sz="32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CustomShape 1"/>
          <p:cNvSpPr/>
          <p:nvPr/>
        </p:nvSpPr>
        <p:spPr>
          <a:xfrm>
            <a:off x="457200" y="563400"/>
            <a:ext cx="8228160" cy="73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Line Cleaning</a:t>
            </a:r>
            <a:endParaRPr lang="en-US" sz="4400" b="0" strike="noStrike" spc="-1">
              <a:latin typeface="Arial"/>
            </a:endParaRPr>
          </a:p>
        </p:txBody>
      </p:sp>
      <p:sp>
        <p:nvSpPr>
          <p:cNvPr id="339" name="CustomShape 2"/>
          <p:cNvSpPr/>
          <p:nvPr/>
        </p:nvSpPr>
        <p:spPr>
          <a:xfrm>
            <a:off x="457200" y="144792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Pipe pig</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Bullet-shaped foam swab</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Pushed through pipe using water pressure</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Special launch sites</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Extraction points</a:t>
            </a:r>
            <a:endParaRPr lang="en-US" sz="2400" b="0" strike="noStrike" spc="-1">
              <a:latin typeface="Arial"/>
            </a:endParaRPr>
          </a:p>
          <a:p>
            <a:pPr>
              <a:lnSpc>
                <a:spcPct val="100000"/>
              </a:lnSpc>
              <a:spcBef>
                <a:spcPts val="641"/>
              </a:spcBef>
            </a:pPr>
            <a:endParaRPr lang="en-US" sz="2400" b="0" strike="noStrike" spc="-1">
              <a:latin typeface="Arial"/>
            </a:endParaRPr>
          </a:p>
        </p:txBody>
      </p:sp>
      <p:pic>
        <p:nvPicPr>
          <p:cNvPr id="340" name="Picture 9"/>
          <p:cNvPicPr/>
          <p:nvPr/>
        </p:nvPicPr>
        <p:blipFill>
          <a:blip r:embed="rId3"/>
          <a:stretch/>
        </p:blipFill>
        <p:spPr>
          <a:xfrm>
            <a:off x="990720" y="4343400"/>
            <a:ext cx="7278120" cy="17953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Mapping</a:t>
            </a:r>
            <a:endParaRPr lang="en-US" sz="4400" b="0" strike="noStrike" spc="-1">
              <a:latin typeface="Arial"/>
            </a:endParaRPr>
          </a:p>
        </p:txBody>
      </p:sp>
      <p:sp>
        <p:nvSpPr>
          <p:cNvPr id="342" name="CustomShape 2"/>
          <p:cNvSpPr/>
          <p:nvPr/>
        </p:nvSpPr>
        <p:spPr>
          <a:xfrm>
            <a:off x="457200" y="1371600"/>
            <a:ext cx="8304480" cy="475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Understanding your system</a:t>
            </a:r>
            <a:endParaRPr lang="en-US" sz="32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Preserving the knowledge</a:t>
            </a:r>
            <a:endParaRPr lang="en-US" sz="32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DSSP, Emergency Response Plan, O&amp;M Plan, Flushing Program, Asset Management, etc.</a:t>
            </a:r>
            <a:endParaRPr lang="en-US" sz="32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Maps should include:</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locations of all the water system facilities</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pipes (size, material, age, condition)</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valves</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service connections, water meters</a:t>
            </a: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Mapping</a:t>
            </a:r>
            <a:endParaRPr lang="en-US" sz="4400" b="0" strike="noStrike" spc="-1">
              <a:latin typeface="Arial"/>
            </a:endParaRPr>
          </a:p>
        </p:txBody>
      </p:sp>
      <p:sp>
        <p:nvSpPr>
          <p:cNvPr id="344" name="CustomShape 2"/>
          <p:cNvSpPr/>
          <p:nvPr/>
        </p:nvSpPr>
        <p:spPr>
          <a:xfrm>
            <a:off x="457200" y="1295280"/>
            <a:ext cx="3198960" cy="482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Mapping tools:</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Google Maps</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Scribble Maps</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ESRI Free Trial</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ESRI ArcGIS</a:t>
            </a:r>
            <a:endParaRPr lang="en-US" sz="2800" b="0" strike="noStrike" spc="-1">
              <a:latin typeface="Arial"/>
            </a:endParaRPr>
          </a:p>
        </p:txBody>
      </p:sp>
      <p:pic>
        <p:nvPicPr>
          <p:cNvPr id="345" name="Picture 4"/>
          <p:cNvPicPr/>
          <p:nvPr/>
        </p:nvPicPr>
        <p:blipFill>
          <a:blip r:embed="rId3"/>
          <a:stretch/>
        </p:blipFill>
        <p:spPr>
          <a:xfrm>
            <a:off x="4492440" y="507600"/>
            <a:ext cx="4646880" cy="63489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CustomShape 1"/>
          <p:cNvSpPr/>
          <p:nvPr/>
        </p:nvSpPr>
        <p:spPr>
          <a:xfrm>
            <a:off x="1905120" y="312408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Asset Management</a:t>
            </a:r>
            <a:endParaRPr lang="en-US" sz="4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Asset Management: A Process</a:t>
            </a:r>
            <a:endParaRPr lang="en-US" sz="4400" b="0" strike="noStrike" spc="-1">
              <a:latin typeface="Arial"/>
            </a:endParaRPr>
          </a:p>
        </p:txBody>
      </p:sp>
      <p:sp>
        <p:nvSpPr>
          <p:cNvPr id="348"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spcBef>
                <a:spcPts val="641"/>
              </a:spcBef>
            </a:pPr>
            <a:r>
              <a:rPr lang="en-US" sz="3200" b="0" strike="noStrike" spc="-1">
                <a:solidFill>
                  <a:srgbClr val="241647"/>
                </a:solidFill>
                <a:latin typeface="Calibri"/>
                <a:ea typeface="DejaVu Sans"/>
              </a:rPr>
              <a:t>"Asset management is managing infrastructure assets to minimize the total cost of owning and operating them while continuously delivering the service levels customers desire." </a:t>
            </a:r>
            <a:r>
              <a:t/>
            </a:r>
            <a:br/>
            <a:r>
              <a:rPr lang="en-US" sz="3200" b="0" strike="noStrike" spc="-1">
                <a:solidFill>
                  <a:srgbClr val="241647"/>
                </a:solidFill>
                <a:latin typeface="Calibri"/>
                <a:ea typeface="DejaVu Sans"/>
              </a:rPr>
              <a:t>—from the publication </a:t>
            </a:r>
            <a:r>
              <a:rPr lang="en-US" sz="3200" b="0" i="1" strike="noStrike" spc="-1">
                <a:solidFill>
                  <a:srgbClr val="241647"/>
                </a:solidFill>
                <a:latin typeface="Calibri"/>
                <a:ea typeface="DejaVu Sans"/>
              </a:rPr>
              <a:t>Managing Public Infrastructure Assets </a:t>
            </a:r>
            <a:endParaRPr lang="en-US" sz="3200" b="0" strike="noStrike" spc="-1">
              <a:latin typeface="Arial"/>
            </a:endParaRPr>
          </a:p>
          <a:p>
            <a:pPr>
              <a:lnSpc>
                <a:spcPct val="100000"/>
              </a:lnSpc>
              <a:spcBef>
                <a:spcPts val="641"/>
              </a:spcBef>
            </a:pPr>
            <a:endParaRPr lang="en-US" sz="32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CustomShape 1"/>
          <p:cNvSpPr/>
          <p:nvPr/>
        </p:nvSpPr>
        <p:spPr>
          <a:xfrm>
            <a:off x="457200" y="563400"/>
            <a:ext cx="8228160" cy="73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000" b="0" strike="noStrike" spc="-1">
                <a:solidFill>
                  <a:srgbClr val="241647"/>
                </a:solidFill>
                <a:latin typeface="Calibri"/>
                <a:ea typeface="DejaVu Sans"/>
              </a:rPr>
              <a:t>Why do you need Asset Management?</a:t>
            </a:r>
            <a:endParaRPr lang="en-US" sz="4000" b="0" strike="noStrike" spc="-1">
              <a:latin typeface="Arial"/>
            </a:endParaRPr>
          </a:p>
        </p:txBody>
      </p:sp>
      <p:sp>
        <p:nvSpPr>
          <p:cNvPr id="350" name="CustomShape 2"/>
          <p:cNvSpPr/>
          <p:nvPr/>
        </p:nvSpPr>
        <p:spPr>
          <a:xfrm>
            <a:off x="457200" y="1447920"/>
            <a:ext cx="8228160" cy="4676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Regulatory requirements</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CMOM </a:t>
            </a:r>
            <a:r>
              <a:rPr lang="en-US" sz="2400" b="0" strike="noStrike" spc="-1">
                <a:solidFill>
                  <a:srgbClr val="241647"/>
                </a:solidFill>
                <a:latin typeface="Calibri"/>
                <a:ea typeface="DejaVu Sans"/>
              </a:rPr>
              <a:t>(Capacity, Management, Operation and Maintenance Programs for Sanitary Sewer Collection Systems)</a:t>
            </a:r>
            <a:endParaRPr lang="en-US" sz="24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GASB 34 </a:t>
            </a:r>
            <a:r>
              <a:rPr lang="en-US" sz="2400" b="0" strike="noStrike" spc="-1">
                <a:solidFill>
                  <a:srgbClr val="241647"/>
                </a:solidFill>
                <a:latin typeface="Calibri"/>
                <a:ea typeface="DejaVu Sans"/>
              </a:rPr>
              <a:t>(Governmental Accounting Standards Board Station No. 34)</a:t>
            </a:r>
            <a:endParaRPr lang="en-US" sz="24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NMFA </a:t>
            </a:r>
            <a:r>
              <a:rPr lang="en-US" sz="2400" b="0" strike="noStrike" spc="-1">
                <a:solidFill>
                  <a:srgbClr val="241647"/>
                </a:solidFill>
                <a:latin typeface="Calibri"/>
                <a:ea typeface="DejaVu Sans"/>
              </a:rPr>
              <a:t>(New Mexico Finance Authority)</a:t>
            </a:r>
            <a:endParaRPr lang="en-US" sz="24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Save cost on replacement by extending the life of assets</a:t>
            </a:r>
            <a:endParaRPr lang="en-US" sz="32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Some funding sources require an AM Plan</a:t>
            </a:r>
            <a:endParaRPr lang="en-US" sz="3200" b="0" strike="noStrike" spc="-1">
              <a:latin typeface="Arial"/>
            </a:endParaRPr>
          </a:p>
          <a:p>
            <a:pPr>
              <a:lnSpc>
                <a:spcPct val="100000"/>
              </a:lnSpc>
              <a:spcBef>
                <a:spcPts val="641"/>
              </a:spcBef>
            </a:pPr>
            <a:endParaRPr lang="en-US" sz="32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CustomShape 1"/>
          <p:cNvSpPr/>
          <p:nvPr/>
        </p:nvSpPr>
        <p:spPr>
          <a:xfrm>
            <a:off x="457200" y="53352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ts val="4201"/>
              </a:lnSpc>
            </a:pPr>
            <a:r>
              <a:rPr lang="en-US" sz="4400" b="0" strike="noStrike" spc="-1">
                <a:solidFill>
                  <a:srgbClr val="241652"/>
                </a:solidFill>
                <a:latin typeface="Calibri"/>
                <a:ea typeface="DejaVu Sans"/>
              </a:rPr>
              <a:t>AM Core Components</a:t>
            </a:r>
            <a:endParaRPr lang="en-US" sz="4400" b="0" strike="noStrike" spc="-1">
              <a:latin typeface="Arial"/>
            </a:endParaRPr>
          </a:p>
        </p:txBody>
      </p:sp>
      <p:sp>
        <p:nvSpPr>
          <p:cNvPr id="352" name="CustomShape 2"/>
          <p:cNvSpPr/>
          <p:nvPr/>
        </p:nvSpPr>
        <p:spPr>
          <a:xfrm>
            <a:off x="862200" y="1611000"/>
            <a:ext cx="7267320" cy="4622760"/>
          </a:xfrm>
          <a:prstGeom prst="circularArrow">
            <a:avLst>
              <a:gd name="adj1" fmla="val 5544"/>
              <a:gd name="adj2" fmla="val 330680"/>
              <a:gd name="adj3" fmla="val 13784717"/>
              <a:gd name="adj4" fmla="val 15606455"/>
              <a:gd name="adj5" fmla="val 5757"/>
            </a:avLst>
          </a:prstGeom>
          <a:solidFill>
            <a:schemeClr val="tx2">
              <a:lumMod val="40000"/>
              <a:lumOff val="60000"/>
            </a:schemeClr>
          </a:solidFill>
          <a:ln>
            <a:noFill/>
          </a:ln>
          <a:effectLst>
            <a:outerShdw blurRad="190500" dist="76200" dir="5400000" algn="t" rotWithShape="0">
              <a:srgbClr val="000000">
                <a:alpha val="40000"/>
              </a:srgbClr>
            </a:outerShdw>
          </a:effectLst>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dk1">
              <a:hueOff val="0"/>
              <a:satOff val="0"/>
              <a:lumOff val="0"/>
              <a:alphaOff val="0"/>
            </a:schemeClr>
          </a:lnRef>
          <a:fillRef idx="0">
            <a:scrgbClr r="0" g="0" b="0"/>
          </a:fillRef>
          <a:effectRef idx="0">
            <a:scrgbClr r="0" g="0" b="0"/>
          </a:effectRef>
          <a:fontRef idx="minor"/>
        </p:style>
      </p:sp>
      <p:sp>
        <p:nvSpPr>
          <p:cNvPr id="353" name="CustomShape 3"/>
          <p:cNvSpPr/>
          <p:nvPr/>
        </p:nvSpPr>
        <p:spPr>
          <a:xfrm>
            <a:off x="3352680" y="1900440"/>
            <a:ext cx="2449440" cy="894240"/>
          </a:xfrm>
          <a:custGeom>
            <a:avLst/>
            <a:gdLst/>
            <a:ahLst/>
            <a:cxnLst/>
            <a:rect l="l" t="t" r="r" b="b"/>
            <a:pathLst>
              <a:path w="2033033" h="1016516">
                <a:moveTo>
                  <a:pt x="0" y="169423"/>
                </a:moveTo>
                <a:cubicBezTo>
                  <a:pt x="0" y="75853"/>
                  <a:pt x="75853" y="0"/>
                  <a:pt x="169423" y="0"/>
                </a:cubicBezTo>
                <a:lnTo>
                  <a:pt x="1863610" y="0"/>
                </a:lnTo>
                <a:cubicBezTo>
                  <a:pt x="1957180" y="0"/>
                  <a:pt x="2033033" y="75853"/>
                  <a:pt x="2033033" y="169423"/>
                </a:cubicBezTo>
                <a:lnTo>
                  <a:pt x="2033033" y="847093"/>
                </a:lnTo>
                <a:cubicBezTo>
                  <a:pt x="2033033" y="940663"/>
                  <a:pt x="1957180" y="1016516"/>
                  <a:pt x="1863610" y="1016516"/>
                </a:cubicBezTo>
                <a:lnTo>
                  <a:pt x="169423" y="1016516"/>
                </a:lnTo>
                <a:cubicBezTo>
                  <a:pt x="75853" y="1016516"/>
                  <a:pt x="0" y="940663"/>
                  <a:pt x="0" y="847093"/>
                </a:cubicBezTo>
                <a:lnTo>
                  <a:pt x="0" y="169423"/>
                </a:lnTo>
                <a:close/>
              </a:path>
            </a:pathLst>
          </a:custGeom>
          <a:solidFill>
            <a:srgbClr val="0066CC"/>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p:spPr>
        <p:style>
          <a:lnRef idx="0">
            <a:schemeClr val="accent2"/>
          </a:lnRef>
          <a:fillRef idx="3">
            <a:schemeClr val="accent2"/>
          </a:fillRef>
          <a:effectRef idx="3">
            <a:schemeClr val="accent2"/>
          </a:effectRef>
          <a:fontRef idx="minor"/>
        </p:style>
        <p:txBody>
          <a:bodyPr lIns="133560" tIns="133560" rIns="133560" bIns="133560" anchor="ctr"/>
          <a:lstStyle/>
          <a:p>
            <a:pPr algn="ctr">
              <a:lnSpc>
                <a:spcPts val="1800"/>
              </a:lnSpc>
              <a:spcAft>
                <a:spcPts val="700"/>
              </a:spcAft>
            </a:pPr>
            <a:r>
              <a:rPr lang="en-US" sz="2000" b="1" i="1" strike="noStrike" spc="-1">
                <a:solidFill>
                  <a:srgbClr val="FFFFFF"/>
                </a:solidFill>
                <a:latin typeface="Calibri"/>
                <a:ea typeface="DejaVu Sans"/>
              </a:rPr>
              <a:t>1. Asset Inventory/Condition</a:t>
            </a:r>
            <a:endParaRPr lang="en-US" sz="2000" b="0" strike="noStrike" spc="-1">
              <a:latin typeface="Arial"/>
            </a:endParaRPr>
          </a:p>
        </p:txBody>
      </p:sp>
      <p:sp>
        <p:nvSpPr>
          <p:cNvPr id="354" name="CustomShape 4"/>
          <p:cNvSpPr/>
          <p:nvPr/>
        </p:nvSpPr>
        <p:spPr>
          <a:xfrm rot="16200000">
            <a:off x="4284720" y="2831760"/>
            <a:ext cx="422280" cy="377640"/>
          </a:xfrm>
          <a:prstGeom prst="rightArrow">
            <a:avLst>
              <a:gd name="adj1" fmla="val 50000"/>
              <a:gd name="adj2" fmla="val 67143"/>
            </a:avLst>
          </a:prstGeom>
          <a:solidFill>
            <a:schemeClr val="bg1"/>
          </a:solidFill>
          <a:ln w="9360">
            <a:solidFill>
              <a:srgbClr val="C00000"/>
            </a:solidFill>
            <a:round/>
          </a:ln>
          <a:effectLst>
            <a:outerShdw blurRad="50800" dist="38100" dir="5400000" algn="t" rotWithShape="0">
              <a:srgbClr val="000000">
                <a:alpha val="40000"/>
              </a:srgb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p:style>
      </p:sp>
      <p:sp>
        <p:nvSpPr>
          <p:cNvPr id="355" name="CustomShape 5"/>
          <p:cNvSpPr/>
          <p:nvPr/>
        </p:nvSpPr>
        <p:spPr>
          <a:xfrm>
            <a:off x="6252480" y="2812680"/>
            <a:ext cx="1789920" cy="894240"/>
          </a:xfrm>
          <a:custGeom>
            <a:avLst/>
            <a:gdLst/>
            <a:ahLst/>
            <a:cxnLst/>
            <a:rect l="l" t="t" r="r" b="b"/>
            <a:pathLst>
              <a:path w="2033033" h="1016516">
                <a:moveTo>
                  <a:pt x="0" y="169423"/>
                </a:moveTo>
                <a:cubicBezTo>
                  <a:pt x="0" y="75853"/>
                  <a:pt x="75853" y="0"/>
                  <a:pt x="169423" y="0"/>
                </a:cubicBezTo>
                <a:lnTo>
                  <a:pt x="1863610" y="0"/>
                </a:lnTo>
                <a:cubicBezTo>
                  <a:pt x="1957180" y="0"/>
                  <a:pt x="2033033" y="75853"/>
                  <a:pt x="2033033" y="169423"/>
                </a:cubicBezTo>
                <a:lnTo>
                  <a:pt x="2033033" y="847093"/>
                </a:lnTo>
                <a:cubicBezTo>
                  <a:pt x="2033033" y="940663"/>
                  <a:pt x="1957180" y="1016516"/>
                  <a:pt x="1863610" y="1016516"/>
                </a:cubicBezTo>
                <a:lnTo>
                  <a:pt x="169423" y="1016516"/>
                </a:lnTo>
                <a:cubicBezTo>
                  <a:pt x="75853" y="1016516"/>
                  <a:pt x="0" y="940663"/>
                  <a:pt x="0" y="847093"/>
                </a:cubicBezTo>
                <a:lnTo>
                  <a:pt x="0" y="169423"/>
                </a:lnTo>
                <a:close/>
              </a:path>
            </a:pathLst>
          </a:custGeom>
          <a:solidFill>
            <a:srgbClr val="0033CC"/>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p:spPr>
        <p:style>
          <a:lnRef idx="0">
            <a:schemeClr val="accent2"/>
          </a:lnRef>
          <a:fillRef idx="3">
            <a:schemeClr val="accent2"/>
          </a:fillRef>
          <a:effectRef idx="3">
            <a:schemeClr val="accent2"/>
          </a:effectRef>
          <a:fontRef idx="minor"/>
        </p:style>
        <p:txBody>
          <a:bodyPr lIns="133560" tIns="133560" rIns="133560" bIns="133560" anchor="ctr"/>
          <a:lstStyle/>
          <a:p>
            <a:pPr algn="ctr">
              <a:lnSpc>
                <a:spcPct val="90000"/>
              </a:lnSpc>
              <a:spcAft>
                <a:spcPts val="700"/>
              </a:spcAft>
            </a:pPr>
            <a:r>
              <a:rPr lang="en-US" sz="2000" b="1" i="1" strike="noStrike" spc="-1">
                <a:solidFill>
                  <a:srgbClr val="FFFFFF"/>
                </a:solidFill>
                <a:latin typeface="Calibri"/>
                <a:ea typeface="DejaVu Sans"/>
              </a:rPr>
              <a:t>2. Level of Service</a:t>
            </a:r>
            <a:endParaRPr lang="en-US" sz="2000" b="0" strike="noStrike" spc="-1">
              <a:latin typeface="Arial"/>
            </a:endParaRPr>
          </a:p>
        </p:txBody>
      </p:sp>
      <p:sp>
        <p:nvSpPr>
          <p:cNvPr id="356" name="CustomShape 6"/>
          <p:cNvSpPr/>
          <p:nvPr/>
        </p:nvSpPr>
        <p:spPr>
          <a:xfrm rot="20055000">
            <a:off x="5841000" y="3523320"/>
            <a:ext cx="437400" cy="377640"/>
          </a:xfrm>
          <a:prstGeom prst="rightArrow">
            <a:avLst>
              <a:gd name="adj1" fmla="val 50000"/>
              <a:gd name="adj2" fmla="val 67143"/>
            </a:avLst>
          </a:prstGeom>
          <a:solidFill>
            <a:schemeClr val="bg1"/>
          </a:solidFill>
          <a:ln w="9360">
            <a:solidFill>
              <a:srgbClr val="C00000"/>
            </a:solidFill>
            <a:round/>
          </a:ln>
          <a:effectLst>
            <a:outerShdw blurRad="50800" dist="38100" dir="5400000" algn="t" rotWithShape="0">
              <a:srgbClr val="000000">
                <a:alpha val="40000"/>
              </a:srgb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p:style>
      </p:sp>
      <p:sp>
        <p:nvSpPr>
          <p:cNvPr id="357" name="CustomShape 7"/>
          <p:cNvSpPr/>
          <p:nvPr/>
        </p:nvSpPr>
        <p:spPr>
          <a:xfrm>
            <a:off x="920880" y="2879640"/>
            <a:ext cx="1789920" cy="894240"/>
          </a:xfrm>
          <a:custGeom>
            <a:avLst/>
            <a:gdLst/>
            <a:ahLst/>
            <a:cxnLst/>
            <a:rect l="l" t="t" r="r" b="b"/>
            <a:pathLst>
              <a:path w="2033033" h="1016516">
                <a:moveTo>
                  <a:pt x="0" y="169423"/>
                </a:moveTo>
                <a:cubicBezTo>
                  <a:pt x="0" y="75853"/>
                  <a:pt x="75853" y="0"/>
                  <a:pt x="169423" y="0"/>
                </a:cubicBezTo>
                <a:lnTo>
                  <a:pt x="1863610" y="0"/>
                </a:lnTo>
                <a:cubicBezTo>
                  <a:pt x="1957180" y="0"/>
                  <a:pt x="2033033" y="75853"/>
                  <a:pt x="2033033" y="169423"/>
                </a:cubicBezTo>
                <a:lnTo>
                  <a:pt x="2033033" y="847093"/>
                </a:lnTo>
                <a:cubicBezTo>
                  <a:pt x="2033033" y="940663"/>
                  <a:pt x="1957180" y="1016516"/>
                  <a:pt x="1863610" y="1016516"/>
                </a:cubicBezTo>
                <a:lnTo>
                  <a:pt x="169423" y="1016516"/>
                </a:lnTo>
                <a:cubicBezTo>
                  <a:pt x="75853" y="1016516"/>
                  <a:pt x="0" y="940663"/>
                  <a:pt x="0" y="847093"/>
                </a:cubicBezTo>
                <a:lnTo>
                  <a:pt x="0" y="169423"/>
                </a:lnTo>
                <a:close/>
              </a:path>
            </a:pathLst>
          </a:custGeom>
          <a:solidFill>
            <a:srgbClr val="00006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0">
            <a:scrgbClr r="0" g="0" b="0"/>
          </a:fillRef>
          <a:effectRef idx="2">
            <a:schemeClr val="accent2">
              <a:alpha val="90000"/>
              <a:hueOff val="0"/>
              <a:satOff val="0"/>
              <a:lumOff val="0"/>
              <a:alphaOff val="-40000"/>
            </a:schemeClr>
          </a:effectRef>
          <a:fontRef idx="minor"/>
        </p:style>
        <p:txBody>
          <a:bodyPr lIns="133560" tIns="133560" rIns="133560" bIns="133560" anchor="ctr"/>
          <a:lstStyle/>
          <a:p>
            <a:pPr algn="ctr">
              <a:lnSpc>
                <a:spcPct val="90000"/>
              </a:lnSpc>
              <a:spcAft>
                <a:spcPts val="700"/>
              </a:spcAft>
            </a:pPr>
            <a:r>
              <a:rPr lang="en-US" sz="2000" b="1" i="1" strike="noStrike" spc="-1">
                <a:solidFill>
                  <a:srgbClr val="FFFFFF"/>
                </a:solidFill>
                <a:latin typeface="Calibri"/>
                <a:ea typeface="DejaVu Sans"/>
              </a:rPr>
              <a:t>5. Funding Strategy</a:t>
            </a:r>
            <a:endParaRPr lang="en-US" sz="2000" b="0" strike="noStrike" spc="-1">
              <a:latin typeface="Arial"/>
            </a:endParaRPr>
          </a:p>
        </p:txBody>
      </p:sp>
      <p:sp>
        <p:nvSpPr>
          <p:cNvPr id="358" name="CustomShape 8"/>
          <p:cNvSpPr/>
          <p:nvPr/>
        </p:nvSpPr>
        <p:spPr>
          <a:xfrm rot="12200400">
            <a:off x="2683440" y="3585960"/>
            <a:ext cx="397080" cy="377640"/>
          </a:xfrm>
          <a:prstGeom prst="rightArrow">
            <a:avLst>
              <a:gd name="adj1" fmla="val 50000"/>
              <a:gd name="adj2" fmla="val 67143"/>
            </a:avLst>
          </a:prstGeom>
          <a:solidFill>
            <a:schemeClr val="bg1"/>
          </a:solidFill>
          <a:ln w="9360">
            <a:solidFill>
              <a:srgbClr val="C00000"/>
            </a:solidFill>
            <a:round/>
          </a:ln>
          <a:effectLst>
            <a:outerShdw blurRad="50800" dist="38100" dir="5400000" algn="t" rotWithShape="0">
              <a:srgbClr val="000000">
                <a:alpha val="40000"/>
              </a:srgb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p:style>
      </p:sp>
      <p:sp>
        <p:nvSpPr>
          <p:cNvPr id="359" name="CustomShape 9"/>
          <p:cNvSpPr/>
          <p:nvPr/>
        </p:nvSpPr>
        <p:spPr>
          <a:xfrm>
            <a:off x="1450440" y="5004720"/>
            <a:ext cx="2071800" cy="894240"/>
          </a:xfrm>
          <a:custGeom>
            <a:avLst/>
            <a:gdLst/>
            <a:ahLst/>
            <a:cxnLst/>
            <a:rect l="l" t="t" r="r" b="b"/>
            <a:pathLst>
              <a:path w="2033033" h="1016516">
                <a:moveTo>
                  <a:pt x="0" y="169423"/>
                </a:moveTo>
                <a:cubicBezTo>
                  <a:pt x="0" y="75853"/>
                  <a:pt x="75853" y="0"/>
                  <a:pt x="169423" y="0"/>
                </a:cubicBezTo>
                <a:lnTo>
                  <a:pt x="1863610" y="0"/>
                </a:lnTo>
                <a:cubicBezTo>
                  <a:pt x="1957180" y="0"/>
                  <a:pt x="2033033" y="75853"/>
                  <a:pt x="2033033" y="169423"/>
                </a:cubicBezTo>
                <a:lnTo>
                  <a:pt x="2033033" y="847093"/>
                </a:lnTo>
                <a:cubicBezTo>
                  <a:pt x="2033033" y="940663"/>
                  <a:pt x="1957180" y="1016516"/>
                  <a:pt x="1863610" y="1016516"/>
                </a:cubicBezTo>
                <a:lnTo>
                  <a:pt x="169423" y="1016516"/>
                </a:lnTo>
                <a:cubicBezTo>
                  <a:pt x="75853" y="1016516"/>
                  <a:pt x="0" y="940663"/>
                  <a:pt x="0" y="847093"/>
                </a:cubicBezTo>
                <a:lnTo>
                  <a:pt x="0" y="169423"/>
                </a:lnTo>
                <a:close/>
              </a:path>
            </a:pathLst>
          </a:custGeom>
          <a:solidFill>
            <a:srgbClr val="00009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p:spPr>
        <p:style>
          <a:lnRef idx="0">
            <a:schemeClr val="dk1"/>
          </a:lnRef>
          <a:fillRef idx="3">
            <a:schemeClr val="dk1"/>
          </a:fillRef>
          <a:effectRef idx="3">
            <a:schemeClr val="dk1"/>
          </a:effectRef>
          <a:fontRef idx="minor"/>
        </p:style>
        <p:txBody>
          <a:bodyPr lIns="133560" tIns="133560" rIns="133560" bIns="133560" anchor="ctr"/>
          <a:lstStyle/>
          <a:p>
            <a:pPr algn="ctr">
              <a:lnSpc>
                <a:spcPct val="90000"/>
              </a:lnSpc>
              <a:spcAft>
                <a:spcPts val="700"/>
              </a:spcAft>
            </a:pPr>
            <a:r>
              <a:rPr lang="en-US" sz="2000" b="1" i="1" strike="noStrike" spc="-1">
                <a:solidFill>
                  <a:srgbClr val="FFFFFF"/>
                </a:solidFill>
                <a:latin typeface="Calibri"/>
                <a:ea typeface="DejaVu Sans"/>
              </a:rPr>
              <a:t>4. Life Cycle Costing</a:t>
            </a:r>
            <a:endParaRPr lang="en-US" sz="2000" b="0" strike="noStrike" spc="-1">
              <a:latin typeface="Arial"/>
            </a:endParaRPr>
          </a:p>
        </p:txBody>
      </p:sp>
      <p:sp>
        <p:nvSpPr>
          <p:cNvPr id="360" name="CustomShape 10"/>
          <p:cNvSpPr/>
          <p:nvPr/>
        </p:nvSpPr>
        <p:spPr>
          <a:xfrm rot="7309800">
            <a:off x="3273480" y="4608000"/>
            <a:ext cx="419040" cy="377640"/>
          </a:xfrm>
          <a:prstGeom prst="rightArrow">
            <a:avLst>
              <a:gd name="adj1" fmla="val 50000"/>
              <a:gd name="adj2" fmla="val 67143"/>
            </a:avLst>
          </a:prstGeom>
          <a:solidFill>
            <a:schemeClr val="bg1"/>
          </a:solidFill>
          <a:ln w="9360">
            <a:solidFill>
              <a:srgbClr val="C00000"/>
            </a:solidFill>
            <a:round/>
          </a:ln>
          <a:effectLst>
            <a:outerShdw blurRad="50800" dist="38100" dir="5400000" algn="t" rotWithShape="0">
              <a:srgbClr val="000000">
                <a:alpha val="40000"/>
              </a:srgb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p:style>
      </p:sp>
      <p:sp>
        <p:nvSpPr>
          <p:cNvPr id="361" name="CustomShape 11"/>
          <p:cNvSpPr/>
          <p:nvPr/>
        </p:nvSpPr>
        <p:spPr>
          <a:xfrm>
            <a:off x="5465520" y="5004720"/>
            <a:ext cx="1789920" cy="894240"/>
          </a:xfrm>
          <a:custGeom>
            <a:avLst/>
            <a:gdLst/>
            <a:ahLst/>
            <a:cxnLst/>
            <a:rect l="l" t="t" r="r" b="b"/>
            <a:pathLst>
              <a:path w="2033033" h="1016516">
                <a:moveTo>
                  <a:pt x="0" y="169423"/>
                </a:moveTo>
                <a:cubicBezTo>
                  <a:pt x="0" y="75853"/>
                  <a:pt x="75853" y="0"/>
                  <a:pt x="169423" y="0"/>
                </a:cubicBezTo>
                <a:lnTo>
                  <a:pt x="1863610" y="0"/>
                </a:lnTo>
                <a:cubicBezTo>
                  <a:pt x="1957180" y="0"/>
                  <a:pt x="2033033" y="75853"/>
                  <a:pt x="2033033" y="169423"/>
                </a:cubicBezTo>
                <a:lnTo>
                  <a:pt x="2033033" y="847093"/>
                </a:lnTo>
                <a:cubicBezTo>
                  <a:pt x="2033033" y="940663"/>
                  <a:pt x="1957180" y="1016516"/>
                  <a:pt x="1863610" y="1016516"/>
                </a:cubicBezTo>
                <a:lnTo>
                  <a:pt x="169423" y="1016516"/>
                </a:lnTo>
                <a:cubicBezTo>
                  <a:pt x="75853" y="1016516"/>
                  <a:pt x="0" y="940663"/>
                  <a:pt x="0" y="847093"/>
                </a:cubicBezTo>
                <a:lnTo>
                  <a:pt x="0" y="169423"/>
                </a:lnTo>
                <a:close/>
              </a:path>
            </a:pathLst>
          </a:custGeom>
          <a:solidFill>
            <a:srgbClr val="0000CC"/>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p:spPr>
        <p:style>
          <a:lnRef idx="0">
            <a:schemeClr val="accent2"/>
          </a:lnRef>
          <a:fillRef idx="3">
            <a:schemeClr val="accent2"/>
          </a:fillRef>
          <a:effectRef idx="3">
            <a:schemeClr val="accent2"/>
          </a:effectRef>
          <a:fontRef idx="minor"/>
        </p:style>
        <p:txBody>
          <a:bodyPr lIns="133560" tIns="133560" rIns="133560" bIns="133560" anchor="ctr"/>
          <a:lstStyle/>
          <a:p>
            <a:pPr algn="ctr">
              <a:lnSpc>
                <a:spcPct val="90000"/>
              </a:lnSpc>
              <a:spcAft>
                <a:spcPts val="700"/>
              </a:spcAft>
            </a:pPr>
            <a:r>
              <a:rPr lang="en-US" sz="2000" b="1" i="1" strike="noStrike" spc="-1">
                <a:solidFill>
                  <a:srgbClr val="FFFFFF"/>
                </a:solidFill>
                <a:latin typeface="Calibri"/>
                <a:ea typeface="DejaVu Sans"/>
              </a:rPr>
              <a:t>3. Critical Assets</a:t>
            </a:r>
            <a:endParaRPr lang="en-US" sz="2000" b="0" strike="noStrike" spc="-1">
              <a:latin typeface="Arial"/>
            </a:endParaRPr>
          </a:p>
        </p:txBody>
      </p:sp>
      <p:sp>
        <p:nvSpPr>
          <p:cNvPr id="362" name="CustomShape 12"/>
          <p:cNvSpPr/>
          <p:nvPr/>
        </p:nvSpPr>
        <p:spPr>
          <a:xfrm rot="3817200">
            <a:off x="5301720" y="4584600"/>
            <a:ext cx="459000" cy="377640"/>
          </a:xfrm>
          <a:prstGeom prst="rightArrow">
            <a:avLst>
              <a:gd name="adj1" fmla="val 50000"/>
              <a:gd name="adj2" fmla="val 67143"/>
            </a:avLst>
          </a:prstGeom>
          <a:solidFill>
            <a:schemeClr val="bg1"/>
          </a:solidFill>
          <a:ln w="9360">
            <a:solidFill>
              <a:srgbClr val="C00000"/>
            </a:solidFill>
            <a:round/>
          </a:ln>
          <a:effectLst>
            <a:outerShdw blurRad="50800" dist="38100" dir="5400000" algn="t" rotWithShape="0">
              <a:srgbClr val="000000">
                <a:alpha val="40000"/>
              </a:srgb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p:style>
      </p:sp>
      <p:sp>
        <p:nvSpPr>
          <p:cNvPr id="363" name="CustomShape 13"/>
          <p:cNvSpPr/>
          <p:nvPr/>
        </p:nvSpPr>
        <p:spPr>
          <a:xfrm>
            <a:off x="3004200" y="3201840"/>
            <a:ext cx="2983320" cy="1634040"/>
          </a:xfrm>
          <a:prstGeom prst="ellipse">
            <a:avLst/>
          </a:prstGeom>
          <a:solidFill>
            <a:schemeClr val="accent4">
              <a:lumMod val="20000"/>
              <a:lumOff val="80000"/>
            </a:schemeClr>
          </a:solidFill>
          <a:ln>
            <a:solidFill>
              <a:schemeClr val="accent1"/>
            </a:solidFill>
          </a:ln>
          <a:effectLst>
            <a:outerShdw blurRad="50800" dist="38100" dir="5400000" algn="t" rotWithShape="0">
              <a:srgbClr val="000000">
                <a:alpha val="40000"/>
              </a:srgbClr>
            </a:outerShdw>
          </a:effectLst>
        </p:spPr>
        <p:style>
          <a:lnRef idx="0">
            <a:schemeClr val="accent1"/>
          </a:lnRef>
          <a:fillRef idx="3">
            <a:schemeClr val="accent1"/>
          </a:fillRef>
          <a:effectRef idx="3">
            <a:schemeClr val="accent1"/>
          </a:effectRef>
          <a:fontRef idx="minor"/>
        </p:style>
      </p:sp>
      <p:sp>
        <p:nvSpPr>
          <p:cNvPr id="364" name="CustomShape 14"/>
          <p:cNvSpPr/>
          <p:nvPr/>
        </p:nvSpPr>
        <p:spPr>
          <a:xfrm>
            <a:off x="3263400" y="3670200"/>
            <a:ext cx="2464560" cy="699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ts val="2401"/>
              </a:lnSpc>
            </a:pPr>
            <a:r>
              <a:rPr lang="en-US" sz="3200" b="1" strike="noStrike" spc="-1">
                <a:solidFill>
                  <a:srgbClr val="241652"/>
                </a:solidFill>
                <a:latin typeface="Times New Roman"/>
                <a:ea typeface="DejaVu Sans"/>
              </a:rPr>
              <a:t>Asset</a:t>
            </a:r>
            <a:endParaRPr lang="en-US" sz="3200" b="0" strike="noStrike" spc="-1">
              <a:latin typeface="Arial"/>
            </a:endParaRPr>
          </a:p>
          <a:p>
            <a:pPr algn="ctr">
              <a:lnSpc>
                <a:spcPts val="2401"/>
              </a:lnSpc>
            </a:pPr>
            <a:r>
              <a:rPr lang="en-US" sz="3200" b="1" strike="noStrike" spc="-1">
                <a:solidFill>
                  <a:srgbClr val="241652"/>
                </a:solidFill>
                <a:latin typeface="Times New Roman"/>
                <a:ea typeface="DejaVu Sans"/>
              </a:rPr>
              <a:t>Management</a:t>
            </a:r>
            <a:endParaRPr lang="en-US" sz="32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CustomShape 1"/>
          <p:cNvSpPr/>
          <p:nvPr/>
        </p:nvSpPr>
        <p:spPr>
          <a:xfrm>
            <a:off x="447480" y="57348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Types of Pipes (continued)</a:t>
            </a:r>
            <a:endParaRPr lang="en-US" sz="4400" b="0" strike="noStrike" spc="-1">
              <a:latin typeface="Arial"/>
            </a:endParaRPr>
          </a:p>
        </p:txBody>
      </p:sp>
      <p:sp>
        <p:nvSpPr>
          <p:cNvPr id="220" name="CustomShape 2"/>
          <p:cNvSpPr/>
          <p:nvPr/>
        </p:nvSpPr>
        <p:spPr>
          <a:xfrm>
            <a:off x="457200" y="1600200"/>
            <a:ext cx="632304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Steel</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NSF or AWWA C-200 standard </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Schedule 40 and Schedule 80</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Lighter, easier to handle, more flexible than IP</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Very susceptible to corrosion</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Lower bearing strength, collapse under vacuum</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Joining: threaded coupling, welded coupling, Dresser or Victaulic coupling, flanges, rubber ring push-on</a:t>
            </a:r>
            <a:endParaRPr lang="en-US" sz="2400" b="0" strike="noStrike" spc="-1">
              <a:latin typeface="Arial"/>
            </a:endParaRPr>
          </a:p>
          <a:p>
            <a:pPr>
              <a:lnSpc>
                <a:spcPct val="100000"/>
              </a:lnSpc>
              <a:spcBef>
                <a:spcPts val="641"/>
              </a:spcBef>
            </a:pPr>
            <a:endParaRPr lang="en-US" sz="2400" b="0" strike="noStrike" spc="-1">
              <a:latin typeface="Arial"/>
            </a:endParaRPr>
          </a:p>
        </p:txBody>
      </p:sp>
      <p:pic>
        <p:nvPicPr>
          <p:cNvPr id="221" name="Picture 16"/>
          <p:cNvPicPr/>
          <p:nvPr/>
        </p:nvPicPr>
        <p:blipFill>
          <a:blip r:embed="rId3"/>
          <a:stretch/>
        </p:blipFill>
        <p:spPr>
          <a:xfrm>
            <a:off x="6688440" y="1676520"/>
            <a:ext cx="2434320" cy="1903680"/>
          </a:xfrm>
          <a:prstGeom prst="rect">
            <a:avLst/>
          </a:prstGeom>
          <a:ln>
            <a:noFill/>
          </a:ln>
        </p:spPr>
      </p:pic>
      <p:pic>
        <p:nvPicPr>
          <p:cNvPr id="222" name="Picture 14"/>
          <p:cNvPicPr/>
          <p:nvPr/>
        </p:nvPicPr>
        <p:blipFill>
          <a:blip r:embed="rId4"/>
          <a:stretch/>
        </p:blipFill>
        <p:spPr>
          <a:xfrm>
            <a:off x="6921360" y="3581280"/>
            <a:ext cx="2201760" cy="22017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52"/>
                </a:solidFill>
                <a:latin typeface="Calibri"/>
                <a:ea typeface="DejaVu Sans"/>
              </a:rPr>
              <a:t>Asset Management Questions</a:t>
            </a:r>
            <a:endParaRPr lang="en-US" sz="4400" b="0" strike="noStrike" spc="-1">
              <a:latin typeface="Arial"/>
            </a:endParaRPr>
          </a:p>
        </p:txBody>
      </p:sp>
      <p:sp>
        <p:nvSpPr>
          <p:cNvPr id="366"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52"/>
              </a:buClr>
              <a:buFont typeface="Arial"/>
              <a:buChar char="•"/>
            </a:pPr>
            <a:r>
              <a:rPr lang="en-US" sz="3200" b="0" strike="noStrike" spc="-1">
                <a:solidFill>
                  <a:srgbClr val="241652"/>
                </a:solidFill>
                <a:latin typeface="Calibri"/>
                <a:ea typeface="DejaVu Sans"/>
              </a:rPr>
              <a:t>What assets do we have and where are they?</a:t>
            </a:r>
            <a:endParaRPr lang="en-US" sz="3200" b="0" strike="noStrike" spc="-1">
              <a:latin typeface="Arial"/>
            </a:endParaRPr>
          </a:p>
          <a:p>
            <a:pPr marL="343080" indent="-341640">
              <a:lnSpc>
                <a:spcPct val="100000"/>
              </a:lnSpc>
              <a:spcBef>
                <a:spcPts val="641"/>
              </a:spcBef>
              <a:buClr>
                <a:srgbClr val="241652"/>
              </a:buClr>
              <a:buFont typeface="Arial"/>
              <a:buChar char="•"/>
            </a:pPr>
            <a:r>
              <a:rPr lang="en-US" sz="3200" b="0" strike="noStrike" spc="-1">
                <a:solidFill>
                  <a:srgbClr val="241652"/>
                </a:solidFill>
                <a:latin typeface="Calibri"/>
                <a:ea typeface="DejaVu Sans"/>
              </a:rPr>
              <a:t>What are they worth?</a:t>
            </a:r>
            <a:endParaRPr lang="en-US" sz="3200" b="0" strike="noStrike" spc="-1">
              <a:latin typeface="Arial"/>
            </a:endParaRPr>
          </a:p>
          <a:p>
            <a:pPr marL="343080" indent="-341640">
              <a:lnSpc>
                <a:spcPct val="100000"/>
              </a:lnSpc>
              <a:spcBef>
                <a:spcPts val="641"/>
              </a:spcBef>
              <a:buClr>
                <a:srgbClr val="241652"/>
              </a:buClr>
              <a:buFont typeface="Arial"/>
              <a:buChar char="•"/>
            </a:pPr>
            <a:r>
              <a:rPr lang="en-US" sz="3200" b="0" strike="noStrike" spc="-1">
                <a:solidFill>
                  <a:srgbClr val="241652"/>
                </a:solidFill>
                <a:latin typeface="Calibri"/>
                <a:ea typeface="DejaVu Sans"/>
              </a:rPr>
              <a:t>What is their condition?</a:t>
            </a:r>
            <a:endParaRPr lang="en-US" sz="3200" b="0" strike="noStrike" spc="-1">
              <a:latin typeface="Arial"/>
            </a:endParaRPr>
          </a:p>
          <a:p>
            <a:pPr marL="343080" indent="-341640">
              <a:lnSpc>
                <a:spcPct val="100000"/>
              </a:lnSpc>
              <a:spcBef>
                <a:spcPts val="641"/>
              </a:spcBef>
              <a:buClr>
                <a:srgbClr val="241652"/>
              </a:buClr>
              <a:buFont typeface="Arial"/>
              <a:buChar char="•"/>
            </a:pPr>
            <a:r>
              <a:rPr lang="en-US" sz="3200" b="0" strike="noStrike" spc="-1">
                <a:solidFill>
                  <a:srgbClr val="241652"/>
                </a:solidFill>
                <a:latin typeface="Calibri"/>
                <a:ea typeface="DejaVu Sans"/>
              </a:rPr>
              <a:t>What do we need to do with them?</a:t>
            </a:r>
            <a:endParaRPr lang="en-US" sz="3200" b="0" strike="noStrike" spc="-1">
              <a:latin typeface="Arial"/>
            </a:endParaRPr>
          </a:p>
          <a:p>
            <a:pPr marL="343080" indent="-341640">
              <a:lnSpc>
                <a:spcPct val="100000"/>
              </a:lnSpc>
              <a:spcBef>
                <a:spcPts val="641"/>
              </a:spcBef>
              <a:buClr>
                <a:srgbClr val="241652"/>
              </a:buClr>
              <a:buFont typeface="Arial"/>
              <a:buChar char="•"/>
            </a:pPr>
            <a:r>
              <a:rPr lang="en-US" sz="3200" b="0" strike="noStrike" spc="-1">
                <a:solidFill>
                  <a:srgbClr val="241652"/>
                </a:solidFill>
                <a:latin typeface="Calibri"/>
                <a:ea typeface="DejaVu Sans"/>
              </a:rPr>
              <a:t>When do we need to do it?</a:t>
            </a:r>
            <a:endParaRPr lang="en-US" sz="3200" b="0" strike="noStrike" spc="-1">
              <a:latin typeface="Arial"/>
            </a:endParaRPr>
          </a:p>
          <a:p>
            <a:pPr marL="343080" indent="-341640">
              <a:lnSpc>
                <a:spcPct val="100000"/>
              </a:lnSpc>
              <a:spcBef>
                <a:spcPts val="641"/>
              </a:spcBef>
              <a:buClr>
                <a:srgbClr val="241652"/>
              </a:buClr>
              <a:buFont typeface="Arial"/>
              <a:buChar char="•"/>
            </a:pPr>
            <a:r>
              <a:rPr lang="en-US" sz="3200" b="0" strike="noStrike" spc="-1">
                <a:solidFill>
                  <a:srgbClr val="241652"/>
                </a:solidFill>
                <a:latin typeface="Calibri"/>
                <a:ea typeface="DejaVu Sans"/>
              </a:rPr>
              <a:t>How much will it cost?</a:t>
            </a:r>
            <a:endParaRPr lang="en-US" sz="3200" b="0" strike="noStrike" spc="-1">
              <a:latin typeface="Arial"/>
            </a:endParaRPr>
          </a:p>
          <a:p>
            <a:pPr marL="343080" indent="-341640">
              <a:lnSpc>
                <a:spcPct val="100000"/>
              </a:lnSpc>
              <a:spcBef>
                <a:spcPts val="641"/>
              </a:spcBef>
              <a:buClr>
                <a:srgbClr val="241652"/>
              </a:buClr>
              <a:buFont typeface="Arial"/>
              <a:buChar char="•"/>
            </a:pPr>
            <a:r>
              <a:rPr lang="en-US" sz="3200" b="0" strike="noStrike" spc="-1">
                <a:solidFill>
                  <a:srgbClr val="241652"/>
                </a:solidFill>
                <a:latin typeface="Calibri"/>
                <a:ea typeface="DejaVu Sans"/>
              </a:rPr>
              <a:t>How will we finance it?</a:t>
            </a:r>
            <a:endParaRPr lang="en-US" sz="3200" b="0" strike="noStrike" spc="-1">
              <a:latin typeface="Arial"/>
            </a:endParaRPr>
          </a:p>
          <a:p>
            <a:pPr>
              <a:lnSpc>
                <a:spcPct val="100000"/>
              </a:lnSpc>
              <a:spcBef>
                <a:spcPts val="641"/>
              </a:spcBef>
            </a:pPr>
            <a:endParaRPr lang="en-US" sz="32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52"/>
                </a:solidFill>
                <a:latin typeface="Calibri"/>
                <a:ea typeface="DejaVu Sans"/>
              </a:rPr>
              <a:t>Asset Management Benefits</a:t>
            </a:r>
            <a:endParaRPr lang="en-US" sz="4400" b="0" strike="noStrike" spc="-1">
              <a:latin typeface="Arial"/>
            </a:endParaRPr>
          </a:p>
        </p:txBody>
      </p:sp>
      <p:sp>
        <p:nvSpPr>
          <p:cNvPr id="368"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52"/>
              </a:buClr>
              <a:buFont typeface="Arial"/>
              <a:buChar char="•"/>
            </a:pPr>
            <a:r>
              <a:rPr lang="en-US" sz="3200" b="0" strike="noStrike" spc="-1">
                <a:solidFill>
                  <a:srgbClr val="241652"/>
                </a:solidFill>
                <a:latin typeface="Calibri"/>
                <a:ea typeface="DejaVu Sans"/>
              </a:rPr>
              <a:t>Increased knowledge of assets, including which ones are the most critical</a:t>
            </a:r>
            <a:endParaRPr lang="en-US" sz="3200" b="0" strike="noStrike" spc="-1">
              <a:latin typeface="Arial"/>
            </a:endParaRPr>
          </a:p>
          <a:p>
            <a:pPr marL="343080" indent="-341640">
              <a:lnSpc>
                <a:spcPct val="100000"/>
              </a:lnSpc>
              <a:spcBef>
                <a:spcPts val="641"/>
              </a:spcBef>
              <a:buClr>
                <a:srgbClr val="241652"/>
              </a:buClr>
              <a:buFont typeface="Arial"/>
              <a:buChar char="•"/>
            </a:pPr>
            <a:r>
              <a:rPr lang="en-US" sz="3200" b="0" strike="noStrike" spc="-1">
                <a:solidFill>
                  <a:srgbClr val="241652"/>
                </a:solidFill>
                <a:latin typeface="Calibri"/>
                <a:ea typeface="DejaVu Sans"/>
              </a:rPr>
              <a:t>Data-driven decision-making</a:t>
            </a:r>
            <a:endParaRPr lang="en-US" sz="3200" b="0" strike="noStrike" spc="-1">
              <a:latin typeface="Arial"/>
            </a:endParaRPr>
          </a:p>
          <a:p>
            <a:pPr marL="343080" indent="-341640">
              <a:lnSpc>
                <a:spcPct val="100000"/>
              </a:lnSpc>
              <a:spcBef>
                <a:spcPts val="641"/>
              </a:spcBef>
              <a:buClr>
                <a:srgbClr val="241652"/>
              </a:buClr>
              <a:buFont typeface="Arial"/>
              <a:buChar char="•"/>
            </a:pPr>
            <a:r>
              <a:rPr lang="en-US" sz="3200" b="0" strike="noStrike" spc="-1">
                <a:solidFill>
                  <a:srgbClr val="241652"/>
                </a:solidFill>
                <a:latin typeface="Calibri"/>
                <a:ea typeface="DejaVu Sans"/>
              </a:rPr>
              <a:t>Understanding of the relationship between preventive maintenance and replacement</a:t>
            </a:r>
            <a:endParaRPr lang="en-US" sz="3200" b="0" strike="noStrike" spc="-1">
              <a:latin typeface="Arial"/>
            </a:endParaRPr>
          </a:p>
          <a:p>
            <a:pPr marL="343080" indent="-341640">
              <a:lnSpc>
                <a:spcPct val="100000"/>
              </a:lnSpc>
              <a:spcBef>
                <a:spcPts val="641"/>
              </a:spcBef>
              <a:buClr>
                <a:srgbClr val="241652"/>
              </a:buClr>
              <a:buFont typeface="Arial"/>
              <a:buChar char="•"/>
            </a:pPr>
            <a:r>
              <a:rPr lang="en-US" sz="3200" b="0" strike="noStrike" spc="-1">
                <a:solidFill>
                  <a:srgbClr val="241652"/>
                </a:solidFill>
                <a:latin typeface="Calibri"/>
                <a:ea typeface="DejaVu Sans"/>
              </a:rPr>
              <a:t>Consideration of the capacity of the asset when deciding to repair or replace</a:t>
            </a:r>
            <a:endParaRPr lang="en-US" sz="32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CustomShape 1"/>
          <p:cNvSpPr/>
          <p:nvPr/>
        </p:nvSpPr>
        <p:spPr>
          <a:xfrm>
            <a:off x="1066680" y="30780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Water audit and leak detection</a:t>
            </a:r>
            <a:endParaRPr lang="en-US" sz="4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AWWA Water Audits</a:t>
            </a:r>
            <a:endParaRPr lang="en-US" sz="4400" b="0" strike="noStrike" spc="-1">
              <a:latin typeface="Arial"/>
            </a:endParaRPr>
          </a:p>
        </p:txBody>
      </p:sp>
      <p:sp>
        <p:nvSpPr>
          <p:cNvPr id="371"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M36 Method for conducting water audits:</a:t>
            </a:r>
            <a:endParaRPr lang="en-US" sz="32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Audit looks at:</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Production</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Billing</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Budget</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Data collection</a:t>
            </a:r>
            <a:endParaRPr lang="en-US" sz="28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Based on an audit - where is water lost? (real vs apparent)</a:t>
            </a:r>
            <a:endParaRPr lang="en-US" sz="3200" b="0" strike="noStrike" spc="-1">
              <a:latin typeface="Arial"/>
            </a:endParaRPr>
          </a:p>
          <a:p>
            <a:pPr>
              <a:lnSpc>
                <a:spcPct val="100000"/>
              </a:lnSpc>
              <a:spcBef>
                <a:spcPts val="641"/>
              </a:spcBef>
            </a:pPr>
            <a:endParaRPr lang="en-US" sz="32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AWWA Water Audits (continued)</a:t>
            </a:r>
            <a:endParaRPr lang="en-US" sz="4400" b="0" strike="noStrike" spc="-1">
              <a:latin typeface="Arial"/>
            </a:endParaRPr>
          </a:p>
        </p:txBody>
      </p:sp>
      <p:pic>
        <p:nvPicPr>
          <p:cNvPr id="373" name="Picture 2"/>
          <p:cNvPicPr/>
          <p:nvPr/>
        </p:nvPicPr>
        <p:blipFill>
          <a:blip r:embed="rId3"/>
          <a:stretch/>
        </p:blipFill>
        <p:spPr>
          <a:xfrm>
            <a:off x="228600" y="1676520"/>
            <a:ext cx="8718120" cy="43419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Elimination of Water Loss</a:t>
            </a:r>
            <a:endParaRPr lang="en-US" sz="4400" b="0" strike="noStrike" spc="-1">
              <a:latin typeface="Arial"/>
            </a:endParaRPr>
          </a:p>
        </p:txBody>
      </p:sp>
      <p:sp>
        <p:nvSpPr>
          <p:cNvPr id="375"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Water loss limits – no longer useful thresholds</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 10% acceptable</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10-15% - some improvement needed</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&gt; 15% unacceptable, serious problem</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Reasons for water loss</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Inaccurate or non-working meters</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Leaks</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Illegal taps</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Overflowing tank(s)</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Leak detection program</a:t>
            </a:r>
            <a:endParaRPr lang="en-US" sz="2400" b="0" strike="noStrike" spc="-1">
              <a:latin typeface="Arial"/>
            </a:endParaRPr>
          </a:p>
          <a:p>
            <a:pPr>
              <a:lnSpc>
                <a:spcPct val="100000"/>
              </a:lnSpc>
              <a:spcBef>
                <a:spcPts val="641"/>
              </a:spcBef>
            </a:pPr>
            <a:endParaRPr lang="en-US" sz="2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Leak Prevention and Detection</a:t>
            </a:r>
            <a:endParaRPr lang="en-US" sz="4400" b="0" strike="noStrike" spc="-1">
              <a:latin typeface="Arial"/>
            </a:endParaRPr>
          </a:p>
        </p:txBody>
      </p:sp>
      <p:sp>
        <p:nvSpPr>
          <p:cNvPr id="377"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Components</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Selection of appropriate types of equipment – pipes, valves, hydrants, meters</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 Proper installation</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 Calibration (accuracy)</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 Maintenance and replacement</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 Data collection and calculation practices</a:t>
            </a:r>
            <a:endParaRPr lang="en-US" sz="2800" b="0" strike="noStrike" spc="-1">
              <a:latin typeface="Arial"/>
            </a:endParaRPr>
          </a:p>
          <a:p>
            <a:pPr>
              <a:lnSpc>
                <a:spcPct val="100000"/>
              </a:lnSpc>
              <a:spcBef>
                <a:spcPts val="641"/>
              </a:spcBef>
            </a:pP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CustomShape 1"/>
          <p:cNvSpPr/>
          <p:nvPr/>
        </p:nvSpPr>
        <p:spPr>
          <a:xfrm>
            <a:off x="457200" y="53352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How Much Water is Leaking?</a:t>
            </a:r>
            <a:endParaRPr lang="en-US" sz="4400" b="0" strike="noStrike" spc="-1">
              <a:latin typeface="Arial"/>
            </a:endParaRPr>
          </a:p>
        </p:txBody>
      </p:sp>
      <p:graphicFrame>
        <p:nvGraphicFramePr>
          <p:cNvPr id="379" name="Table 2"/>
          <p:cNvGraphicFramePr/>
          <p:nvPr/>
        </p:nvGraphicFramePr>
        <p:xfrm>
          <a:off x="1523880" y="2209680"/>
          <a:ext cx="6095160" cy="2594520"/>
        </p:xfrm>
        <a:graphic>
          <a:graphicData uri="http://schemas.openxmlformats.org/drawingml/2006/table">
            <a:tbl>
              <a:tblPr/>
              <a:tblGrid>
                <a:gridCol w="2361960"/>
                <a:gridCol w="3733560"/>
              </a:tblGrid>
              <a:tr h="370800">
                <a:tc>
                  <a:txBody>
                    <a:bodyPr/>
                    <a:lstStyle/>
                    <a:p>
                      <a:pPr algn="ctr">
                        <a:lnSpc>
                          <a:spcPct val="100000"/>
                        </a:lnSpc>
                      </a:pPr>
                      <a:r>
                        <a:rPr lang="en-US" sz="1800" b="1" strike="noStrike" spc="-1">
                          <a:solidFill>
                            <a:srgbClr val="FFFFFF"/>
                          </a:solidFill>
                          <a:latin typeface="Calibri"/>
                          <a:ea typeface="DejaVu Sans"/>
                        </a:rPr>
                        <a:t>Size of Hole</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A22B23"/>
                    </a:solidFill>
                  </a:tcPr>
                </a:tc>
                <a:tc>
                  <a:txBody>
                    <a:bodyPr/>
                    <a:lstStyle/>
                    <a:p>
                      <a:pPr algn="ctr">
                        <a:lnSpc>
                          <a:spcPct val="100000"/>
                        </a:lnSpc>
                      </a:pPr>
                      <a:r>
                        <a:rPr lang="en-US" sz="1800" b="1" strike="noStrike" spc="-1">
                          <a:solidFill>
                            <a:srgbClr val="FFFFFF"/>
                          </a:solidFill>
                          <a:latin typeface="Calibri"/>
                          <a:ea typeface="DejaVu Sans"/>
                        </a:rPr>
                        <a:t>Gallons Water Per Month*</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A22B23"/>
                    </a:solidFill>
                  </a:tcPr>
                </a:tc>
              </a:tr>
              <a:tr h="370800">
                <a:tc>
                  <a:txBody>
                    <a:bodyPr/>
                    <a:lstStyle/>
                    <a:p>
                      <a:pPr algn="ctr">
                        <a:lnSpc>
                          <a:spcPct val="100000"/>
                        </a:lnSpc>
                      </a:pPr>
                      <a:r>
                        <a:rPr lang="en-US" sz="1800" b="0" strike="noStrike" spc="-1">
                          <a:solidFill>
                            <a:srgbClr val="241652"/>
                          </a:solidFill>
                          <a:latin typeface="Calibri"/>
                          <a:ea typeface="DejaVu Sans"/>
                        </a:rPr>
                        <a:t>1/32”</a:t>
                      </a:r>
                      <a:endParaRPr lang="en-US" sz="1800" b="0" strike="noStrike" spc="-1">
                        <a:latin typeface="Arial"/>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DFCDCC"/>
                    </a:solidFill>
                  </a:tcPr>
                </a:tc>
                <a:tc>
                  <a:txBody>
                    <a:bodyPr/>
                    <a:lstStyle/>
                    <a:p>
                      <a:pPr algn="ctr">
                        <a:lnSpc>
                          <a:spcPct val="100000"/>
                        </a:lnSpc>
                      </a:pPr>
                      <a:r>
                        <a:rPr lang="en-US" sz="1800" b="0" strike="noStrike" spc="-1">
                          <a:solidFill>
                            <a:srgbClr val="241652"/>
                          </a:solidFill>
                          <a:latin typeface="Calibri"/>
                          <a:ea typeface="DejaVu Sans"/>
                        </a:rPr>
                        <a:t>6,300</a:t>
                      </a:r>
                      <a:endParaRPr lang="en-US" sz="1800" b="0" strike="noStrike" spc="-1">
                        <a:latin typeface="Arial"/>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DFCDCC"/>
                    </a:solidFill>
                  </a:tcPr>
                </a:tc>
              </a:tr>
              <a:tr h="370800">
                <a:tc>
                  <a:txBody>
                    <a:bodyPr/>
                    <a:lstStyle/>
                    <a:p>
                      <a:pPr algn="ctr">
                        <a:lnSpc>
                          <a:spcPct val="100000"/>
                        </a:lnSpc>
                      </a:pPr>
                      <a:r>
                        <a:rPr lang="en-US" sz="1800" b="0" strike="noStrike" spc="-1">
                          <a:solidFill>
                            <a:srgbClr val="241652"/>
                          </a:solidFill>
                          <a:latin typeface="Calibri"/>
                          <a:ea typeface="DejaVu Sans"/>
                        </a:rPr>
                        <a:t>1/16”</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0E7E7"/>
                    </a:solidFill>
                  </a:tcPr>
                </a:tc>
                <a:tc>
                  <a:txBody>
                    <a:bodyPr/>
                    <a:lstStyle/>
                    <a:p>
                      <a:pPr algn="ctr">
                        <a:lnSpc>
                          <a:spcPct val="100000"/>
                        </a:lnSpc>
                      </a:pPr>
                      <a:r>
                        <a:rPr lang="en-US" sz="1800" b="0" strike="noStrike" spc="-1">
                          <a:solidFill>
                            <a:srgbClr val="241652"/>
                          </a:solidFill>
                          <a:latin typeface="Calibri"/>
                          <a:ea typeface="DejaVu Sans"/>
                        </a:rPr>
                        <a:t>25,000</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0E7E7"/>
                    </a:solidFill>
                  </a:tcPr>
                </a:tc>
              </a:tr>
              <a:tr h="370800">
                <a:tc>
                  <a:txBody>
                    <a:bodyPr/>
                    <a:lstStyle/>
                    <a:p>
                      <a:pPr algn="ctr">
                        <a:lnSpc>
                          <a:spcPct val="100000"/>
                        </a:lnSpc>
                      </a:pPr>
                      <a:r>
                        <a:rPr lang="en-US" sz="1800" b="0" strike="noStrike" spc="-1">
                          <a:solidFill>
                            <a:srgbClr val="241652"/>
                          </a:solidFill>
                          <a:latin typeface="Calibri"/>
                          <a:ea typeface="DejaVu Sans"/>
                        </a:rPr>
                        <a:t>1/8”</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FCDCC"/>
                    </a:solidFill>
                  </a:tcPr>
                </a:tc>
                <a:tc>
                  <a:txBody>
                    <a:bodyPr/>
                    <a:lstStyle/>
                    <a:p>
                      <a:pPr algn="ctr">
                        <a:lnSpc>
                          <a:spcPct val="100000"/>
                        </a:lnSpc>
                      </a:pPr>
                      <a:r>
                        <a:rPr lang="en-US" sz="1800" b="0" strike="noStrike" spc="-1">
                          <a:solidFill>
                            <a:srgbClr val="241652"/>
                          </a:solidFill>
                          <a:latin typeface="Calibri"/>
                          <a:ea typeface="DejaVu Sans"/>
                        </a:rPr>
                        <a:t>100,000</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FCDCC"/>
                    </a:solidFill>
                  </a:tcPr>
                </a:tc>
              </a:tr>
              <a:tr h="370800">
                <a:tc>
                  <a:txBody>
                    <a:bodyPr/>
                    <a:lstStyle/>
                    <a:p>
                      <a:pPr algn="ctr">
                        <a:lnSpc>
                          <a:spcPct val="100000"/>
                        </a:lnSpc>
                      </a:pPr>
                      <a:r>
                        <a:rPr lang="en-US" sz="1800" b="0" strike="noStrike" spc="-1">
                          <a:solidFill>
                            <a:srgbClr val="241652"/>
                          </a:solidFill>
                          <a:latin typeface="Calibri"/>
                          <a:ea typeface="DejaVu Sans"/>
                        </a:rPr>
                        <a:t>3/16”</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0E7E7"/>
                    </a:solidFill>
                  </a:tcPr>
                </a:tc>
                <a:tc>
                  <a:txBody>
                    <a:bodyPr/>
                    <a:lstStyle/>
                    <a:p>
                      <a:pPr algn="ctr">
                        <a:lnSpc>
                          <a:spcPct val="100000"/>
                        </a:lnSpc>
                      </a:pPr>
                      <a:r>
                        <a:rPr lang="en-US" sz="1800" b="0" strike="noStrike" spc="-1">
                          <a:solidFill>
                            <a:srgbClr val="241652"/>
                          </a:solidFill>
                          <a:latin typeface="Calibri"/>
                          <a:ea typeface="DejaVu Sans"/>
                        </a:rPr>
                        <a:t>225,000</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0E7E7"/>
                    </a:solidFill>
                  </a:tcPr>
                </a:tc>
              </a:tr>
              <a:tr h="370800">
                <a:tc>
                  <a:txBody>
                    <a:bodyPr/>
                    <a:lstStyle/>
                    <a:p>
                      <a:pPr algn="ctr">
                        <a:lnSpc>
                          <a:spcPct val="100000"/>
                        </a:lnSpc>
                      </a:pPr>
                      <a:r>
                        <a:rPr lang="en-US" sz="1800" b="0" strike="noStrike" spc="-1">
                          <a:solidFill>
                            <a:srgbClr val="241652"/>
                          </a:solidFill>
                          <a:latin typeface="Calibri"/>
                          <a:ea typeface="DejaVu Sans"/>
                        </a:rPr>
                        <a:t>1/4:</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FCDCC"/>
                    </a:solidFill>
                  </a:tcPr>
                </a:tc>
                <a:tc>
                  <a:txBody>
                    <a:bodyPr/>
                    <a:lstStyle/>
                    <a:p>
                      <a:pPr algn="ctr">
                        <a:lnSpc>
                          <a:spcPct val="100000"/>
                        </a:lnSpc>
                      </a:pPr>
                      <a:r>
                        <a:rPr lang="en-US" sz="1800" b="0" strike="noStrike" spc="-1">
                          <a:solidFill>
                            <a:srgbClr val="241652"/>
                          </a:solidFill>
                          <a:latin typeface="Calibri"/>
                          <a:ea typeface="DejaVu Sans"/>
                        </a:rPr>
                        <a:t>400,000</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FCDCC"/>
                    </a:solidFill>
                  </a:tcPr>
                </a:tc>
              </a:tr>
              <a:tr h="369720">
                <a:tc>
                  <a:txBody>
                    <a:bodyPr/>
                    <a:lstStyle/>
                    <a:p>
                      <a:pPr>
                        <a:lnSpc>
                          <a:spcPct val="100000"/>
                        </a:lnSpc>
                      </a:pPr>
                      <a:r>
                        <a:rPr lang="en-US" sz="1800" b="0" strike="noStrike" spc="-1">
                          <a:solidFill>
                            <a:srgbClr val="241652"/>
                          </a:solidFill>
                          <a:latin typeface="Calibri"/>
                          <a:ea typeface="DejaVu Sans"/>
                        </a:rPr>
                        <a:t>*at 60 psi</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0E7E7"/>
                    </a:solidFill>
                  </a:tcPr>
                </a:tc>
                <a:tc>
                  <a:txBody>
                    <a:bodyPr/>
                    <a:lstStyle/>
                    <a:p>
                      <a:endParaRPr lang="en-US"/>
                    </a:p>
                  </a:txBody>
                  <a:tcPr>
                    <a:lnL w="12240">
                      <a:solidFill>
                        <a:srgbClr val="FFFFFF"/>
                      </a:solidFill>
                    </a:lnL>
                    <a:lnR w="12240">
                      <a:solidFill>
                        <a:srgbClr val="FFFFFF"/>
                      </a:solidFill>
                    </a:lnR>
                    <a:lnT w="12240">
                      <a:solidFill>
                        <a:srgbClr val="FFFFFF"/>
                      </a:solidFill>
                    </a:lnT>
                    <a:lnB w="12240">
                      <a:solidFill>
                        <a:srgbClr val="FFFFFF"/>
                      </a:solidFill>
                    </a:lnB>
                    <a:solidFill>
                      <a:srgbClr val="F0E7E7"/>
                    </a:solidFill>
                  </a:tcPr>
                </a:tc>
              </a:tr>
            </a:tbl>
          </a:graphicData>
        </a:graphic>
      </p:graphicFrame>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How Much Water is Leaking?</a:t>
            </a:r>
            <a:endParaRPr lang="en-US" sz="4400" b="0" strike="noStrike" spc="-1">
              <a:latin typeface="Arial"/>
            </a:endParaRPr>
          </a:p>
        </p:txBody>
      </p:sp>
      <p:sp>
        <p:nvSpPr>
          <p:cNvPr id="381"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641"/>
              </a:spcBef>
            </a:pPr>
            <a:r>
              <a:rPr lang="en-US" sz="3200" b="0" strike="noStrike" spc="-1">
                <a:solidFill>
                  <a:srgbClr val="241647"/>
                </a:solidFill>
                <a:latin typeface="Calibri"/>
                <a:ea typeface="DejaVu Sans"/>
              </a:rPr>
              <a:t>Faucet Leaks</a:t>
            </a:r>
            <a:endParaRPr lang="en-US" sz="3200" b="0" strike="noStrike" spc="-1">
              <a:latin typeface="Arial"/>
            </a:endParaRPr>
          </a:p>
        </p:txBody>
      </p:sp>
      <p:pic>
        <p:nvPicPr>
          <p:cNvPr id="382" name="Picture 2"/>
          <p:cNvPicPr/>
          <p:nvPr/>
        </p:nvPicPr>
        <p:blipFill>
          <a:blip r:embed="rId3"/>
          <a:stretch/>
        </p:blipFill>
        <p:spPr>
          <a:xfrm>
            <a:off x="1752480" y="2209680"/>
            <a:ext cx="5385600" cy="39610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CustomShape 1"/>
          <p:cNvSpPr/>
          <p:nvPr/>
        </p:nvSpPr>
        <p:spPr>
          <a:xfrm>
            <a:off x="2438280" y="300204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Cross-Connections</a:t>
            </a:r>
            <a:endParaRPr lang="en-US" sz="4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CustomShape 1"/>
          <p:cNvSpPr/>
          <p:nvPr/>
        </p:nvSpPr>
        <p:spPr>
          <a:xfrm>
            <a:off x="457200" y="695520"/>
            <a:ext cx="8228160" cy="654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Types of Pipes (continued)</a:t>
            </a:r>
            <a:endParaRPr lang="en-US" sz="4400" b="0" strike="noStrike" spc="-1">
              <a:latin typeface="Arial"/>
            </a:endParaRPr>
          </a:p>
        </p:txBody>
      </p:sp>
      <p:sp>
        <p:nvSpPr>
          <p:cNvPr id="224" name="CustomShape 2"/>
          <p:cNvSpPr/>
          <p:nvPr/>
        </p:nvSpPr>
        <p:spPr>
          <a:xfrm>
            <a:off x="457200" y="1371600"/>
            <a:ext cx="8228160" cy="475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Asbestos-Cement Pipe (ACP)</a:t>
            </a:r>
            <a:endParaRPr lang="en-US" sz="2200" b="0" strike="noStrike" spc="-1">
              <a:latin typeface="Arial"/>
            </a:endParaRPr>
          </a:p>
          <a:p>
            <a:pPr marL="743040" lvl="1" indent="-28440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Less expensive, lighter, easier to install and tap than IP</a:t>
            </a:r>
            <a:endParaRPr lang="en-US" sz="2200" b="0" strike="noStrike" spc="-1">
              <a:latin typeface="Arial"/>
            </a:endParaRPr>
          </a:p>
          <a:p>
            <a:pPr marL="743040" lvl="1" indent="-28440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Resists corrosion and tuberculation</a:t>
            </a:r>
            <a:endParaRPr lang="en-US" sz="2200" b="0" strike="noStrike" spc="-1">
              <a:latin typeface="Arial"/>
            </a:endParaRPr>
          </a:p>
          <a:p>
            <a:pPr marL="743040" lvl="1" indent="-28440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Joined using sleeved couplings and O-rings</a:t>
            </a:r>
            <a:endParaRPr lang="en-US" sz="2200" b="0" strike="noStrike" spc="-1">
              <a:latin typeface="Arial"/>
            </a:endParaRPr>
          </a:p>
          <a:p>
            <a:pPr marL="743040" lvl="1" indent="-28440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Health hazard (carcinogenic)</a:t>
            </a:r>
            <a:endParaRPr lang="en-US" sz="2200" b="0" strike="noStrike" spc="-1">
              <a:latin typeface="Arial"/>
            </a:endParaRPr>
          </a:p>
          <a:p>
            <a:pPr marL="743040" lvl="1" indent="-28440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Brittle, cracks under trench loads, difficult to repair</a:t>
            </a:r>
            <a:endParaRPr lang="en-US" sz="2200" b="0" strike="noStrike" spc="-1">
              <a:latin typeface="Arial"/>
            </a:endParaRPr>
          </a:p>
          <a:p>
            <a:pPr marL="743040" lvl="1" indent="-28440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Repairs with C-900 PVC</a:t>
            </a:r>
            <a:endParaRPr lang="en-US" sz="2200" b="0" strike="noStrike" spc="-1">
              <a:latin typeface="Arial"/>
            </a:endParaRPr>
          </a:p>
          <a:p>
            <a:pPr marL="343080" indent="-34164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Plastic (PVC, HDPE)</a:t>
            </a:r>
            <a:endParaRPr lang="en-US" sz="2200" b="0" strike="noStrike" spc="-1">
              <a:latin typeface="Arial"/>
            </a:endParaRPr>
          </a:p>
          <a:p>
            <a:pPr marL="743040" lvl="1" indent="-28440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Light, easy to install and repair</a:t>
            </a:r>
            <a:endParaRPr lang="en-US" sz="2200" b="0" strike="noStrike" spc="-1">
              <a:latin typeface="Arial"/>
            </a:endParaRPr>
          </a:p>
          <a:p>
            <a:pPr marL="743040" lvl="1" indent="-28440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Unaffected by corrosion</a:t>
            </a:r>
            <a:endParaRPr lang="en-US" sz="2200" b="0" strike="noStrike" spc="-1">
              <a:latin typeface="Arial"/>
            </a:endParaRPr>
          </a:p>
          <a:p>
            <a:pPr marL="743040" lvl="1" indent="-28440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Susceptible to thermal expansion (lengthwise)</a:t>
            </a:r>
            <a:endParaRPr lang="en-US" sz="2200" b="0" strike="noStrike" spc="-1">
              <a:latin typeface="Arial"/>
            </a:endParaRPr>
          </a:p>
          <a:p>
            <a:pPr marL="743040" lvl="1" indent="-284400">
              <a:lnSpc>
                <a:spcPct val="100000"/>
              </a:lnSpc>
              <a:spcBef>
                <a:spcPts val="439"/>
              </a:spcBef>
              <a:buClr>
                <a:srgbClr val="241647"/>
              </a:buClr>
              <a:buFont typeface="Arial"/>
              <a:buChar char="–"/>
            </a:pPr>
            <a:r>
              <a:rPr lang="en-US" sz="2200" b="0" strike="noStrike" spc="-1">
                <a:solidFill>
                  <a:srgbClr val="241647"/>
                </a:solidFill>
                <a:latin typeface="Calibri"/>
                <a:ea typeface="DejaVu Sans"/>
              </a:rPr>
              <a:t>Fragile – select backfill material</a:t>
            </a:r>
            <a:endParaRPr lang="en-US" sz="2200" b="0" strike="noStrike" spc="-1">
              <a:latin typeface="Arial"/>
            </a:endParaRPr>
          </a:p>
          <a:p>
            <a:pPr>
              <a:lnSpc>
                <a:spcPct val="100000"/>
              </a:lnSpc>
              <a:spcBef>
                <a:spcPts val="479"/>
              </a:spcBef>
            </a:pPr>
            <a:endParaRPr lang="en-US" sz="22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Cross Connections</a:t>
            </a:r>
            <a:endParaRPr lang="en-US" sz="4400" b="0" strike="noStrike" spc="-1">
              <a:latin typeface="Arial"/>
            </a:endParaRPr>
          </a:p>
        </p:txBody>
      </p:sp>
      <p:sp>
        <p:nvSpPr>
          <p:cNvPr id="385"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Any link between potable and non-potable water systems that allow contamination to enter the potable system</a:t>
            </a:r>
            <a:endParaRPr lang="en-US" sz="32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Contaminants can enter the potable supply when the pressure in the non-potable system is greater than the pressure in the potable system</a:t>
            </a:r>
            <a:endParaRPr lang="en-US" sz="32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Cross Connections (continued)</a:t>
            </a:r>
            <a:endParaRPr lang="en-US" sz="4400" b="0" strike="noStrike" spc="-1">
              <a:latin typeface="Arial"/>
            </a:endParaRPr>
          </a:p>
        </p:txBody>
      </p:sp>
      <p:sp>
        <p:nvSpPr>
          <p:cNvPr id="387"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Pressure differential causes 2 types of backflow – back pressure backflow or back siphonage backflow</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Back pressure occurs when the non-potable system has a greater pressure than the potable system</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Back siphonage occurs when there is a vacuum in the potable system causing non-potable water to be siphoned into the potable system</a:t>
            </a:r>
            <a:endParaRPr lang="en-US" sz="2800" b="0" strike="noStrike" spc="-1">
              <a:latin typeface="Arial"/>
            </a:endParaRPr>
          </a:p>
          <a:p>
            <a:pPr>
              <a:lnSpc>
                <a:spcPct val="100000"/>
              </a:lnSpc>
              <a:spcBef>
                <a:spcPts val="641"/>
              </a:spcBef>
            </a:pP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Examples</a:t>
            </a:r>
            <a:endParaRPr lang="en-US" sz="4400" b="0" strike="noStrike" spc="-1">
              <a:latin typeface="Arial"/>
            </a:endParaRPr>
          </a:p>
        </p:txBody>
      </p:sp>
      <p:sp>
        <p:nvSpPr>
          <p:cNvPr id="389"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Backwash drains – filters, softeners</a:t>
            </a:r>
            <a:endParaRPr lang="en-US" sz="32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Ice, soft drink machines, HVAC, washing machines</a:t>
            </a:r>
            <a:endParaRPr lang="en-US" sz="32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Chemical feed make-up and carrier water</a:t>
            </a:r>
            <a:endParaRPr lang="en-US" sz="32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Split-feed (pre- and post-chlorination) system</a:t>
            </a:r>
            <a:endParaRPr lang="en-US" sz="32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Water flush for pump bearings</a:t>
            </a:r>
            <a:endParaRPr lang="en-US" sz="32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Fire hydrant drain lines</a:t>
            </a:r>
            <a:endParaRPr lang="en-US" sz="32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Additional Examples</a:t>
            </a:r>
            <a:endParaRPr lang="en-US" sz="4400" b="0" strike="noStrike" spc="-1">
              <a:latin typeface="Arial"/>
            </a:endParaRPr>
          </a:p>
        </p:txBody>
      </p:sp>
      <p:sp>
        <p:nvSpPr>
          <p:cNvPr id="391"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Old wells</a:t>
            </a:r>
            <a:endParaRPr lang="en-US" sz="32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Heating systems – make-up water, glycol</a:t>
            </a:r>
            <a:endParaRPr lang="en-US" sz="32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Hose bibs, sinks</a:t>
            </a:r>
            <a:endParaRPr lang="en-US" sz="32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Distribution system entry points</a:t>
            </a:r>
            <a:endParaRPr lang="en-US" sz="3200" b="0" strike="noStrike" spc="-1">
              <a:latin typeface="Arial"/>
            </a:endParaRPr>
          </a:p>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Household residential boilers – huge danger</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Rarely serviced, poorly controlled</a:t>
            </a:r>
            <a:endParaRPr lang="en-US" sz="2800" b="0" strike="noStrike" spc="-1">
              <a:latin typeface="Arial"/>
            </a:endParaRPr>
          </a:p>
          <a:p>
            <a:pPr>
              <a:lnSpc>
                <a:spcPct val="100000"/>
              </a:lnSpc>
              <a:spcBef>
                <a:spcPts val="641"/>
              </a:spcBef>
            </a:pP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Backflow from Backpressure</a:t>
            </a:r>
            <a:endParaRPr lang="en-US" sz="4400" b="0" strike="noStrike" spc="-1">
              <a:latin typeface="Arial"/>
            </a:endParaRPr>
          </a:p>
        </p:txBody>
      </p:sp>
      <p:pic>
        <p:nvPicPr>
          <p:cNvPr id="393" name="Picture 2"/>
          <p:cNvPicPr/>
          <p:nvPr/>
        </p:nvPicPr>
        <p:blipFill>
          <a:blip r:embed="rId3"/>
          <a:srcRect l="12489" t="12958" r="14592" b="13341"/>
          <a:stretch/>
        </p:blipFill>
        <p:spPr>
          <a:xfrm>
            <a:off x="1371600" y="1525680"/>
            <a:ext cx="6046920" cy="45687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Backflow from Backsiphonage</a:t>
            </a:r>
            <a:endParaRPr lang="en-US" sz="4400" b="0" strike="noStrike" spc="-1">
              <a:latin typeface="Arial"/>
            </a:endParaRPr>
          </a:p>
        </p:txBody>
      </p:sp>
      <p:pic>
        <p:nvPicPr>
          <p:cNvPr id="395" name="Picture 2"/>
          <p:cNvPicPr/>
          <p:nvPr/>
        </p:nvPicPr>
        <p:blipFill>
          <a:blip r:embed="rId3"/>
          <a:srcRect l="2644"/>
          <a:stretch/>
        </p:blipFill>
        <p:spPr>
          <a:xfrm>
            <a:off x="1371600" y="1593360"/>
            <a:ext cx="5942160" cy="45774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Picture 2"/>
          <p:cNvPicPr/>
          <p:nvPr/>
        </p:nvPicPr>
        <p:blipFill>
          <a:blip r:embed="rId3"/>
          <a:srcRect l="2223" t="8730" b="12502"/>
          <a:stretch/>
        </p:blipFill>
        <p:spPr>
          <a:xfrm>
            <a:off x="685800" y="1123200"/>
            <a:ext cx="7770960" cy="45903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CustomShape 1"/>
          <p:cNvSpPr/>
          <p:nvPr/>
        </p:nvSpPr>
        <p:spPr>
          <a:xfrm>
            <a:off x="457200" y="53352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000" b="0" strike="noStrike" spc="-1">
                <a:solidFill>
                  <a:srgbClr val="241647"/>
                </a:solidFill>
                <a:latin typeface="Calibri"/>
                <a:ea typeface="DejaVu Sans"/>
              </a:rPr>
              <a:t>Protection Against Cross Connections</a:t>
            </a:r>
            <a:endParaRPr lang="en-US" sz="4000" b="0" strike="noStrike" spc="-1">
              <a:latin typeface="Arial"/>
            </a:endParaRPr>
          </a:p>
        </p:txBody>
      </p:sp>
      <p:sp>
        <p:nvSpPr>
          <p:cNvPr id="398" name="CustomShape 2"/>
          <p:cNvSpPr/>
          <p:nvPr/>
        </p:nvSpPr>
        <p:spPr>
          <a:xfrm>
            <a:off x="457200" y="13716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Adequate distribution system pressures</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Air gap</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Atmospheric vacuum breakers (AVB)</a:t>
            </a:r>
            <a:endParaRPr lang="en-US" sz="28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Includes hose bib vacuum breakers</a:t>
            </a:r>
            <a:endParaRPr lang="en-US" sz="24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Pressure vacuum breakers (PVB)</a:t>
            </a:r>
            <a:endParaRPr lang="en-US" sz="28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Includes backflow preventer w/ intermediate atmospheric vent for ½” and ¾” lines</a:t>
            </a:r>
            <a:endParaRPr lang="en-US" sz="24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Double check valve (DCV) assembly</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Reduced pressure zone (RPZ) backflow preventer</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Institutionalized X-conn control program</a:t>
            </a: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Air Gap</a:t>
            </a:r>
            <a:endParaRPr lang="en-US" sz="4400" b="0" strike="noStrike" spc="-1">
              <a:latin typeface="Arial"/>
            </a:endParaRPr>
          </a:p>
        </p:txBody>
      </p:sp>
      <p:sp>
        <p:nvSpPr>
          <p:cNvPr id="400" name="CustomShape 2"/>
          <p:cNvSpPr/>
          <p:nvPr/>
        </p:nvSpPr>
        <p:spPr>
          <a:xfrm>
            <a:off x="3736080" y="5562720"/>
            <a:ext cx="4845240" cy="460080"/>
          </a:xfrm>
          <a:prstGeom prst="rect">
            <a:avLst/>
          </a:prstGeom>
          <a:noFill/>
          <a:ln>
            <a:noFill/>
          </a:ln>
        </p:spPr>
        <p:style>
          <a:lnRef idx="0">
            <a:scrgbClr r="0" g="0" b="0"/>
          </a:lnRef>
          <a:fillRef idx="0">
            <a:scrgbClr r="0" g="0" b="0"/>
          </a:fillRef>
          <a:effectRef idx="0">
            <a:scrgbClr r="0" g="0" b="0"/>
          </a:effectRef>
          <a:fontRef idx="minor"/>
        </p:style>
      </p:sp>
      <p:sp>
        <p:nvSpPr>
          <p:cNvPr id="401" name="CustomShape 3"/>
          <p:cNvSpPr/>
          <p:nvPr/>
        </p:nvSpPr>
        <p:spPr>
          <a:xfrm>
            <a:off x="1332360" y="5562720"/>
            <a:ext cx="671328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u="sng" strike="noStrike" spc="-1">
                <a:solidFill>
                  <a:srgbClr val="0000FF"/>
                </a:solidFill>
                <a:uFillTx/>
                <a:latin typeface="Arial"/>
                <a:ea typeface="DejaVu Sans"/>
                <a:hlinkClick r:id="rId3"/>
              </a:rPr>
              <a:t>https://</a:t>
            </a:r>
            <a:r>
              <a:rPr lang="en-US" sz="1800" b="0" u="sng" strike="noStrike" spc="-1">
                <a:solidFill>
                  <a:srgbClr val="0000FF"/>
                </a:solidFill>
                <a:uFillTx/>
                <a:latin typeface="Arial"/>
                <a:ea typeface="DejaVu Sans"/>
                <a:hlinkClick r:id="rId3"/>
              </a:rPr>
              <a:t>www.youtube.com/watch?v=FpZd0ZmBI4A</a:t>
            </a:r>
            <a:r>
              <a:rPr lang="en-US" sz="1800" b="0" strike="noStrike" spc="-1">
                <a:solidFill>
                  <a:srgbClr val="000000"/>
                </a:solidFill>
                <a:latin typeface="Arial"/>
                <a:ea typeface="DejaVu Sans"/>
              </a:rPr>
              <a:t> (0:00 – 1:23)</a:t>
            </a:r>
            <a:endParaRPr lang="en-US" sz="1800" b="0" strike="noStrike" spc="-1">
              <a:latin typeface="Arial"/>
            </a:endParaRPr>
          </a:p>
        </p:txBody>
      </p:sp>
      <p:pic>
        <p:nvPicPr>
          <p:cNvPr id="402" name="Picture 2"/>
          <p:cNvPicPr/>
          <p:nvPr/>
        </p:nvPicPr>
        <p:blipFill>
          <a:blip r:embed="rId4"/>
          <a:stretch/>
        </p:blipFill>
        <p:spPr>
          <a:xfrm>
            <a:off x="613800" y="1603800"/>
            <a:ext cx="7967160" cy="37508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Picture 2"/>
          <p:cNvPicPr/>
          <p:nvPr/>
        </p:nvPicPr>
        <p:blipFill>
          <a:blip r:embed="rId3"/>
          <a:srcRect l="14765" r="21192"/>
          <a:stretch/>
        </p:blipFill>
        <p:spPr>
          <a:xfrm>
            <a:off x="1445040" y="917640"/>
            <a:ext cx="6097320" cy="4872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ustomShape 1"/>
          <p:cNvSpPr/>
          <p:nvPr/>
        </p:nvSpPr>
        <p:spPr>
          <a:xfrm>
            <a:off x="457200" y="563400"/>
            <a:ext cx="2468520" cy="624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Corrosion</a:t>
            </a:r>
            <a:endParaRPr lang="en-US" sz="4400" b="0" strike="noStrike" spc="-1">
              <a:latin typeface="Arial"/>
            </a:endParaRPr>
          </a:p>
        </p:txBody>
      </p:sp>
      <p:sp>
        <p:nvSpPr>
          <p:cNvPr id="226" name="CustomShape 2"/>
          <p:cNvSpPr/>
          <p:nvPr/>
        </p:nvSpPr>
        <p:spPr>
          <a:xfrm>
            <a:off x="0" y="1097280"/>
            <a:ext cx="9143640" cy="321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Attacks metal components of distribution system</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Causes rust; increases friction loss</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Can cause Pb, Cu problems (brass 7-11% Pb)</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Dissolved Cl, CO2 or DO; low pH, alkalinity can cause corrosion</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Determining corrosion potential</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Langelier Index based on lab data</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400" b="0" strike="noStrike" spc="-1">
                <a:solidFill>
                  <a:srgbClr val="241647"/>
                </a:solidFill>
                <a:latin typeface="Calibri"/>
                <a:ea typeface="DejaVu Sans"/>
              </a:rPr>
              <a:t>temp, TDS, Ca and alkalinity</a:t>
            </a:r>
            <a:endParaRPr lang="en-US" sz="2400" b="0" strike="noStrike" spc="-1">
              <a:latin typeface="Arial"/>
            </a:endParaRPr>
          </a:p>
          <a:p>
            <a:pPr marL="743040" lvl="1" indent="-284400">
              <a:lnSpc>
                <a:spcPct val="100000"/>
              </a:lnSpc>
              <a:spcBef>
                <a:spcPts val="561"/>
              </a:spcBef>
              <a:buClr>
                <a:srgbClr val="241647"/>
              </a:buClr>
              <a:buFont typeface="Arial"/>
              <a:buChar char="–"/>
            </a:pPr>
            <a:r>
              <a:rPr lang="en-US" sz="2400" b="0" strike="noStrike" spc="-1">
                <a:solidFill>
                  <a:srgbClr val="241647"/>
                </a:solidFill>
                <a:latin typeface="Calibri"/>
                <a:ea typeface="DejaVu Sans"/>
                <a:hlinkClick r:id="rId3"/>
              </a:rPr>
              <a:t>online calculator</a:t>
            </a:r>
            <a:endParaRPr lang="en-US" sz="2400" b="0" strike="noStrike" spc="-1">
              <a:latin typeface="Arial"/>
            </a:endParaRPr>
          </a:p>
          <a:p>
            <a:pPr>
              <a:lnSpc>
                <a:spcPct val="100000"/>
              </a:lnSpc>
              <a:spcBef>
                <a:spcPts val="561"/>
              </a:spcBef>
            </a:pPr>
            <a:r>
              <a:rPr lang="en-US" sz="2400" b="0" strike="noStrike" spc="-1">
                <a:solidFill>
                  <a:srgbClr val="241647"/>
                </a:solidFill>
                <a:latin typeface="Calibri"/>
                <a:ea typeface="DejaVu Sans"/>
                <a:hlinkClick r:id="rId3"/>
              </a:rPr>
              <a:t>https://www.cleanwaterstore.com/technical/water-treatment-calculations/share-calculater/langlier.php</a:t>
            </a:r>
            <a:endParaRPr lang="en-US" sz="2400" b="0" strike="noStrike" spc="-1">
              <a:latin typeface="Arial"/>
            </a:endParaRPr>
          </a:p>
          <a:p>
            <a:pPr>
              <a:lnSpc>
                <a:spcPct val="100000"/>
              </a:lnSpc>
              <a:spcBef>
                <a:spcPts val="561"/>
              </a:spcBef>
            </a:pPr>
            <a:endParaRPr lang="en-US" sz="2400" b="0" strike="noStrike" spc="-1">
              <a:latin typeface="Arial"/>
            </a:endParaRPr>
          </a:p>
          <a:p>
            <a:pPr marL="743040" lvl="1" indent="-284400">
              <a:lnSpc>
                <a:spcPct val="100000"/>
              </a:lnSpc>
              <a:spcBef>
                <a:spcPts val="561"/>
              </a:spcBef>
              <a:buClr>
                <a:srgbClr val="241647"/>
              </a:buClr>
              <a:buFont typeface="Arial"/>
              <a:buChar char="–"/>
            </a:pPr>
            <a:endParaRPr lang="en-US" sz="2400" b="0" strike="noStrike" spc="-1">
              <a:latin typeface="Arial"/>
            </a:endParaRPr>
          </a:p>
        </p:txBody>
      </p:sp>
      <p:pic>
        <p:nvPicPr>
          <p:cNvPr id="227" name="Picture 2"/>
          <p:cNvPicPr/>
          <p:nvPr/>
        </p:nvPicPr>
        <p:blipFill>
          <a:blip r:embed="rId4"/>
          <a:stretch/>
        </p:blipFill>
        <p:spPr>
          <a:xfrm>
            <a:off x="5906160" y="3200760"/>
            <a:ext cx="2963520" cy="2194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3600" b="0" strike="noStrike" spc="-1">
                <a:solidFill>
                  <a:srgbClr val="241647"/>
                </a:solidFill>
                <a:latin typeface="Calibri"/>
                <a:ea typeface="DejaVu Sans"/>
              </a:rPr>
              <a:t>Reduced Pressure Zone Backflow Preventer</a:t>
            </a:r>
            <a:endParaRPr lang="en-US" sz="3600" b="0" strike="noStrike" spc="-1">
              <a:latin typeface="Arial"/>
            </a:endParaRPr>
          </a:p>
        </p:txBody>
      </p:sp>
      <p:sp>
        <p:nvSpPr>
          <p:cNvPr id="405" name="CustomShape 2"/>
          <p:cNvSpPr/>
          <p:nvPr/>
        </p:nvSpPr>
        <p:spPr>
          <a:xfrm>
            <a:off x="457200" y="13716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Most reliable mechanical device</a:t>
            </a:r>
            <a:endParaRPr lang="en-US" sz="2400" b="0" strike="noStrike" spc="-1">
              <a:latin typeface="Arial"/>
            </a:endParaRPr>
          </a:p>
          <a:p>
            <a:pPr marL="800280" lvl="1"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Creates an air gap</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High hazard protection</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Used on all direct connections for back pressure and back siphonage </a:t>
            </a:r>
            <a:endParaRPr lang="en-US" sz="2400" b="0" strike="noStrike" spc="-1">
              <a:latin typeface="Arial"/>
            </a:endParaRPr>
          </a:p>
          <a:p>
            <a:pPr marL="343080" indent="-34164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Must be inspected and tested annually by certified personnel</a:t>
            </a:r>
            <a:endParaRPr lang="en-US" sz="2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CustomShape 1"/>
          <p:cNvSpPr/>
          <p:nvPr/>
        </p:nvSpPr>
        <p:spPr>
          <a:xfrm>
            <a:off x="457200" y="71604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3600" b="0" strike="noStrike" spc="-1">
                <a:solidFill>
                  <a:srgbClr val="241647"/>
                </a:solidFill>
                <a:latin typeface="Calibri"/>
                <a:ea typeface="DejaVu Sans"/>
              </a:rPr>
              <a:t>Reduced Pressure Zone Backflow Prevention Assembly (RPZ)</a:t>
            </a:r>
            <a:endParaRPr lang="en-US" sz="3600" b="0" strike="noStrike" spc="-1">
              <a:latin typeface="Arial"/>
            </a:endParaRPr>
          </a:p>
        </p:txBody>
      </p:sp>
      <p:pic>
        <p:nvPicPr>
          <p:cNvPr id="407" name="Picture 2"/>
          <p:cNvPicPr/>
          <p:nvPr/>
        </p:nvPicPr>
        <p:blipFill>
          <a:blip r:embed="rId3"/>
          <a:srcRect l="6320" t="12219" r="4519" b="7834"/>
          <a:stretch/>
        </p:blipFill>
        <p:spPr>
          <a:xfrm>
            <a:off x="457200" y="1749240"/>
            <a:ext cx="8228160" cy="3983760"/>
          </a:xfrm>
          <a:prstGeom prst="rect">
            <a:avLst/>
          </a:prstGeom>
          <a:ln>
            <a:noFill/>
          </a:ln>
        </p:spPr>
      </p:pic>
      <p:sp>
        <p:nvSpPr>
          <p:cNvPr id="408" name="CustomShape 2"/>
          <p:cNvSpPr/>
          <p:nvPr/>
        </p:nvSpPr>
        <p:spPr>
          <a:xfrm>
            <a:off x="1253880" y="5771880"/>
            <a:ext cx="663480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u="sng" strike="noStrike" spc="-1">
                <a:solidFill>
                  <a:srgbClr val="0000FF"/>
                </a:solidFill>
                <a:uFillTx/>
                <a:latin typeface="Arial"/>
                <a:ea typeface="DejaVu Sans"/>
                <a:hlinkClick r:id="rId4"/>
              </a:rPr>
              <a:t>https://</a:t>
            </a:r>
            <a:r>
              <a:rPr lang="en-US" sz="1800" b="0" u="sng" strike="noStrike" spc="-1">
                <a:solidFill>
                  <a:srgbClr val="0000FF"/>
                </a:solidFill>
                <a:uFillTx/>
                <a:latin typeface="Arial"/>
                <a:ea typeface="DejaVu Sans"/>
                <a:hlinkClick r:id="rId4"/>
              </a:rPr>
              <a:t>www.youtube.com/watch?v=FpZd0ZmBI4A</a:t>
            </a:r>
            <a:r>
              <a:rPr lang="en-US" sz="1800" b="0" strike="noStrike" spc="-1">
                <a:solidFill>
                  <a:srgbClr val="000000"/>
                </a:solidFill>
                <a:latin typeface="Arial"/>
                <a:ea typeface="DejaVu Sans"/>
              </a:rPr>
              <a:t> (1:24 – 5:51)</a:t>
            </a:r>
            <a:endParaRPr lang="en-US" sz="1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Double Check Valve Assembly</a:t>
            </a:r>
            <a:endParaRPr lang="en-US" sz="4400" b="0" strike="noStrike" spc="-1">
              <a:latin typeface="Arial"/>
            </a:endParaRPr>
          </a:p>
        </p:txBody>
      </p:sp>
      <p:sp>
        <p:nvSpPr>
          <p:cNvPr id="410"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2 independently operating, internally loaded check valves</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2 tightly closing shut-off valves</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4 appropriately located test cocks</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Back siphonage and back pressure protection</a:t>
            </a:r>
            <a:endParaRPr lang="en-US" sz="28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Protection for low levels of hazard</a:t>
            </a:r>
            <a:endParaRPr lang="en-US" sz="2400" b="0" strike="noStrike" spc="-1">
              <a:latin typeface="Arial"/>
            </a:endParaRPr>
          </a:p>
          <a:p>
            <a:pPr marL="743040" lvl="1" indent="-28440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Non-potable source is polluted, not contaminated</a:t>
            </a:r>
            <a:endParaRPr lang="en-US" sz="24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Operates with low head loss</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Must be inspected and tested annually</a:t>
            </a:r>
            <a:endParaRPr lang="en-US" sz="2800" b="0" strike="noStrike" spc="-1">
              <a:latin typeface="Arial"/>
            </a:endParaRPr>
          </a:p>
          <a:p>
            <a:pPr>
              <a:lnSpc>
                <a:spcPct val="100000"/>
              </a:lnSpc>
              <a:spcBef>
                <a:spcPts val="641"/>
              </a:spcBef>
            </a:pP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Double Check Valve </a:t>
            </a:r>
            <a:endParaRPr lang="en-US" sz="4400" b="0" strike="noStrike" spc="-1">
              <a:latin typeface="Arial"/>
            </a:endParaRPr>
          </a:p>
        </p:txBody>
      </p:sp>
      <p:pic>
        <p:nvPicPr>
          <p:cNvPr id="412" name="Picture 2"/>
          <p:cNvPicPr/>
          <p:nvPr/>
        </p:nvPicPr>
        <p:blipFill>
          <a:blip r:embed="rId3"/>
          <a:srcRect l="5905" t="14390" b="11310"/>
          <a:stretch/>
        </p:blipFill>
        <p:spPr>
          <a:xfrm>
            <a:off x="1066680" y="1447200"/>
            <a:ext cx="6797520" cy="4064760"/>
          </a:xfrm>
          <a:prstGeom prst="rect">
            <a:avLst/>
          </a:prstGeom>
          <a:ln>
            <a:noFill/>
          </a:ln>
        </p:spPr>
      </p:pic>
      <p:sp>
        <p:nvSpPr>
          <p:cNvPr id="413" name="CustomShape 2"/>
          <p:cNvSpPr/>
          <p:nvPr/>
        </p:nvSpPr>
        <p:spPr>
          <a:xfrm>
            <a:off x="1066680" y="5796360"/>
            <a:ext cx="679752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u="sng" strike="noStrike" spc="-1">
                <a:solidFill>
                  <a:srgbClr val="0000FF"/>
                </a:solidFill>
                <a:uFillTx/>
                <a:latin typeface="Arial"/>
                <a:ea typeface="DejaVu Sans"/>
                <a:hlinkClick r:id="rId4"/>
              </a:rPr>
              <a:t>https://</a:t>
            </a:r>
            <a:r>
              <a:rPr lang="en-US" sz="1800" b="0" u="sng" strike="noStrike" spc="-1">
                <a:solidFill>
                  <a:srgbClr val="0000FF"/>
                </a:solidFill>
                <a:uFillTx/>
                <a:latin typeface="Arial"/>
                <a:ea typeface="DejaVu Sans"/>
                <a:hlinkClick r:id="rId4"/>
              </a:rPr>
              <a:t>www.youtube.com/watch?v=FpZd0ZmBI4A</a:t>
            </a:r>
            <a:r>
              <a:rPr lang="en-US" sz="1800" b="0" strike="noStrike" spc="-1">
                <a:solidFill>
                  <a:srgbClr val="000000"/>
                </a:solidFill>
                <a:latin typeface="Arial"/>
                <a:ea typeface="DejaVu Sans"/>
              </a:rPr>
              <a:t>  (5:52 – 6:59)</a:t>
            </a:r>
            <a:endParaRPr lang="en-US" sz="1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Atmospheric Vacuum Breaker</a:t>
            </a:r>
            <a:endParaRPr lang="en-US" sz="4400" b="0" strike="noStrike" spc="-1">
              <a:latin typeface="Arial"/>
            </a:endParaRPr>
          </a:p>
        </p:txBody>
      </p:sp>
      <p:sp>
        <p:nvSpPr>
          <p:cNvPr id="415" name="CustomShape 2"/>
          <p:cNvSpPr/>
          <p:nvPr/>
        </p:nvSpPr>
        <p:spPr>
          <a:xfrm>
            <a:off x="457200" y="14940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459"/>
              </a:spcBef>
              <a:buClr>
                <a:srgbClr val="241647"/>
              </a:buClr>
              <a:buFont typeface="Arial"/>
              <a:buChar char="•"/>
            </a:pPr>
            <a:r>
              <a:rPr lang="en-US" sz="2300" b="0" strike="noStrike" spc="-1">
                <a:solidFill>
                  <a:srgbClr val="241647"/>
                </a:solidFill>
                <a:latin typeface="Calibri"/>
                <a:ea typeface="DejaVu Sans"/>
              </a:rPr>
              <a:t>Incorporates atmospheric vent in conjunction with a check valve</a:t>
            </a:r>
            <a:endParaRPr lang="en-US" sz="2300" b="0" strike="noStrike" spc="-1">
              <a:latin typeface="Arial"/>
            </a:endParaRPr>
          </a:p>
          <a:p>
            <a:pPr marL="343080" indent="-341640">
              <a:lnSpc>
                <a:spcPct val="100000"/>
              </a:lnSpc>
              <a:spcBef>
                <a:spcPts val="459"/>
              </a:spcBef>
              <a:buClr>
                <a:srgbClr val="241647"/>
              </a:buClr>
              <a:buFont typeface="Arial"/>
              <a:buChar char="•"/>
            </a:pPr>
            <a:r>
              <a:rPr lang="en-US" sz="2300" b="0" strike="noStrike" spc="-1">
                <a:solidFill>
                  <a:srgbClr val="241647"/>
                </a:solidFill>
                <a:latin typeface="Calibri"/>
                <a:ea typeface="DejaVu Sans"/>
              </a:rPr>
              <a:t>Supply of potable water seals off vent</a:t>
            </a:r>
            <a:endParaRPr lang="en-US" sz="2300" b="0" strike="noStrike" spc="-1">
              <a:latin typeface="Arial"/>
            </a:endParaRPr>
          </a:p>
          <a:p>
            <a:pPr marL="343080" indent="-341640">
              <a:lnSpc>
                <a:spcPct val="100000"/>
              </a:lnSpc>
              <a:spcBef>
                <a:spcPts val="459"/>
              </a:spcBef>
              <a:buClr>
                <a:srgbClr val="241647"/>
              </a:buClr>
              <a:buFont typeface="Arial"/>
              <a:buChar char="•"/>
            </a:pPr>
            <a:r>
              <a:rPr lang="en-US" sz="2300" b="0" strike="noStrike" spc="-1">
                <a:solidFill>
                  <a:srgbClr val="241647"/>
                </a:solidFill>
                <a:latin typeface="Calibri"/>
                <a:ea typeface="DejaVu Sans"/>
              </a:rPr>
              <a:t>Negative pressure in supply line permits check valve to seal the orifice</a:t>
            </a:r>
            <a:endParaRPr lang="en-US" sz="2300" b="0" strike="noStrike" spc="-1">
              <a:latin typeface="Arial"/>
            </a:endParaRPr>
          </a:p>
          <a:p>
            <a:pPr marL="343080" indent="-341640">
              <a:lnSpc>
                <a:spcPct val="100000"/>
              </a:lnSpc>
              <a:spcBef>
                <a:spcPts val="459"/>
              </a:spcBef>
              <a:buClr>
                <a:srgbClr val="241647"/>
              </a:buClr>
              <a:buFont typeface="Arial"/>
              <a:buChar char="•"/>
            </a:pPr>
            <a:r>
              <a:rPr lang="en-US" sz="2300" b="0" strike="noStrike" spc="-1">
                <a:solidFill>
                  <a:srgbClr val="241647"/>
                </a:solidFill>
                <a:latin typeface="Calibri"/>
                <a:ea typeface="DejaVu Sans"/>
              </a:rPr>
              <a:t>At the same time the vent opens allowing air to enter the system to break the vacuum</a:t>
            </a:r>
            <a:endParaRPr lang="en-US" sz="2300" b="0" strike="noStrike" spc="-1">
              <a:latin typeface="Arial"/>
            </a:endParaRPr>
          </a:p>
          <a:p>
            <a:pPr marL="343080" indent="-341640">
              <a:lnSpc>
                <a:spcPct val="100000"/>
              </a:lnSpc>
              <a:spcBef>
                <a:spcPts val="459"/>
              </a:spcBef>
              <a:buClr>
                <a:srgbClr val="241647"/>
              </a:buClr>
              <a:buFont typeface="Arial"/>
              <a:buChar char="•"/>
            </a:pPr>
            <a:r>
              <a:rPr lang="en-US" sz="2300" b="0" strike="noStrike" spc="-1">
                <a:solidFill>
                  <a:srgbClr val="241647"/>
                </a:solidFill>
                <a:latin typeface="Calibri"/>
                <a:ea typeface="DejaVu Sans"/>
              </a:rPr>
              <a:t>Can be used where the vacuum breaker is never subjected to back pressure and is installed on discharge side of the last control valve above the usage point</a:t>
            </a:r>
            <a:endParaRPr lang="en-US" sz="2300" b="0" strike="noStrike" spc="-1">
              <a:latin typeface="Arial"/>
            </a:endParaRPr>
          </a:p>
          <a:p>
            <a:pPr marL="343080" indent="-341640">
              <a:lnSpc>
                <a:spcPct val="100000"/>
              </a:lnSpc>
              <a:spcBef>
                <a:spcPts val="459"/>
              </a:spcBef>
              <a:buClr>
                <a:srgbClr val="241647"/>
              </a:buClr>
              <a:buFont typeface="Arial"/>
              <a:buChar char="•"/>
            </a:pPr>
            <a:r>
              <a:rPr lang="en-US" sz="2300" b="0" strike="noStrike" spc="-1">
                <a:solidFill>
                  <a:srgbClr val="241647"/>
                </a:solidFill>
                <a:latin typeface="Calibri"/>
                <a:ea typeface="DejaVu Sans"/>
              </a:rPr>
              <a:t>Cannot be used under continuous pressure – check valve tends to ‘modulate’ permitting backflow</a:t>
            </a:r>
            <a:endParaRPr lang="en-US" sz="2300" b="0" strike="noStrike" spc="-1">
              <a:latin typeface="Arial"/>
            </a:endParaRPr>
          </a:p>
          <a:p>
            <a:pPr marL="343080" indent="-341640">
              <a:lnSpc>
                <a:spcPct val="100000"/>
              </a:lnSpc>
              <a:spcBef>
                <a:spcPts val="459"/>
              </a:spcBef>
              <a:buClr>
                <a:srgbClr val="241647"/>
              </a:buClr>
              <a:buFont typeface="Arial"/>
              <a:buChar char="•"/>
            </a:pPr>
            <a:r>
              <a:rPr lang="en-US" sz="2300" b="0" strike="noStrike" spc="-1">
                <a:solidFill>
                  <a:srgbClr val="241647"/>
                </a:solidFill>
                <a:latin typeface="Calibri"/>
                <a:ea typeface="DejaVu Sans"/>
              </a:rPr>
              <a:t>Low hazardous application only</a:t>
            </a:r>
            <a:endParaRPr lang="en-US" sz="23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Atmospheric Vacuum Breaker</a:t>
            </a:r>
            <a:endParaRPr lang="en-US" sz="4400" b="0" strike="noStrike" spc="-1">
              <a:latin typeface="Arial"/>
            </a:endParaRPr>
          </a:p>
        </p:txBody>
      </p:sp>
      <p:sp>
        <p:nvSpPr>
          <p:cNvPr id="417" name="CustomShape 2"/>
          <p:cNvSpPr/>
          <p:nvPr/>
        </p:nvSpPr>
        <p:spPr>
          <a:xfrm>
            <a:off x="3736080" y="5562720"/>
            <a:ext cx="4845240" cy="460080"/>
          </a:xfrm>
          <a:prstGeom prst="rect">
            <a:avLst/>
          </a:prstGeom>
          <a:noFill/>
          <a:ln>
            <a:noFill/>
          </a:ln>
        </p:spPr>
        <p:style>
          <a:lnRef idx="0">
            <a:scrgbClr r="0" g="0" b="0"/>
          </a:lnRef>
          <a:fillRef idx="0">
            <a:scrgbClr r="0" g="0" b="0"/>
          </a:fillRef>
          <a:effectRef idx="0">
            <a:scrgbClr r="0" g="0" b="0"/>
          </a:effectRef>
          <a:fontRef idx="minor"/>
        </p:style>
      </p:sp>
      <p:sp>
        <p:nvSpPr>
          <p:cNvPr id="418" name="CustomShape 3"/>
          <p:cNvSpPr/>
          <p:nvPr/>
        </p:nvSpPr>
        <p:spPr>
          <a:xfrm>
            <a:off x="1356480" y="5608800"/>
            <a:ext cx="671328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u="sng" strike="noStrike" spc="-1">
                <a:solidFill>
                  <a:srgbClr val="0000FF"/>
                </a:solidFill>
                <a:uFillTx/>
                <a:latin typeface="Arial"/>
                <a:ea typeface="DejaVu Sans"/>
                <a:hlinkClick r:id="rId3"/>
              </a:rPr>
              <a:t>https://</a:t>
            </a:r>
            <a:r>
              <a:rPr lang="en-US" sz="1800" b="0" u="sng" strike="noStrike" spc="-1">
                <a:solidFill>
                  <a:srgbClr val="0000FF"/>
                </a:solidFill>
                <a:uFillTx/>
                <a:latin typeface="Arial"/>
                <a:ea typeface="DejaVu Sans"/>
                <a:hlinkClick r:id="rId3"/>
              </a:rPr>
              <a:t>www.youtube.com/watch?v=FpZd0ZmBI4A</a:t>
            </a:r>
            <a:r>
              <a:rPr lang="en-US" sz="1800" b="0" strike="noStrike" spc="-1">
                <a:solidFill>
                  <a:srgbClr val="000000"/>
                </a:solidFill>
                <a:latin typeface="Arial"/>
                <a:ea typeface="DejaVu Sans"/>
              </a:rPr>
              <a:t> (7:00 – 8:16)</a:t>
            </a:r>
            <a:endParaRPr lang="en-US" sz="1800" b="0" strike="noStrike" spc="-1">
              <a:latin typeface="Arial"/>
            </a:endParaRPr>
          </a:p>
        </p:txBody>
      </p:sp>
      <p:pic>
        <p:nvPicPr>
          <p:cNvPr id="419" name="Picture 2"/>
          <p:cNvPicPr/>
          <p:nvPr/>
        </p:nvPicPr>
        <p:blipFill>
          <a:blip r:embed="rId4"/>
          <a:stretch/>
        </p:blipFill>
        <p:spPr>
          <a:xfrm>
            <a:off x="457200" y="1447200"/>
            <a:ext cx="8228160" cy="40186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Pressure Vacuum Breaker</a:t>
            </a:r>
            <a:endParaRPr lang="en-US" sz="4400" b="0" strike="noStrike" spc="-1">
              <a:latin typeface="Arial"/>
            </a:endParaRPr>
          </a:p>
        </p:txBody>
      </p:sp>
      <p:sp>
        <p:nvSpPr>
          <p:cNvPr id="421" name="CustomShape 2"/>
          <p:cNvSpPr/>
          <p:nvPr/>
        </p:nvSpPr>
        <p:spPr>
          <a:xfrm>
            <a:off x="457200" y="144792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459"/>
              </a:spcBef>
              <a:buClr>
                <a:srgbClr val="241647"/>
              </a:buClr>
              <a:buFont typeface="Arial"/>
              <a:buChar char="•"/>
            </a:pPr>
            <a:r>
              <a:rPr lang="en-US" sz="2300" b="0" strike="noStrike" spc="-1">
                <a:solidFill>
                  <a:srgbClr val="241647"/>
                </a:solidFill>
                <a:latin typeface="Calibri"/>
                <a:ea typeface="DejaVu Sans"/>
              </a:rPr>
              <a:t>Assembly consisting of an inlet valve with a spring loaded poppet, a spring loaded check valve, 2 test cocks, and 2 shut-off valves</a:t>
            </a:r>
            <a:endParaRPr lang="en-US" sz="2300" b="0" strike="noStrike" spc="-1">
              <a:latin typeface="Arial"/>
            </a:endParaRPr>
          </a:p>
          <a:p>
            <a:pPr marL="343080" indent="-341640">
              <a:lnSpc>
                <a:spcPct val="100000"/>
              </a:lnSpc>
              <a:spcBef>
                <a:spcPts val="459"/>
              </a:spcBef>
              <a:buClr>
                <a:srgbClr val="241647"/>
              </a:buClr>
              <a:buFont typeface="Arial"/>
              <a:buChar char="•"/>
            </a:pPr>
            <a:r>
              <a:rPr lang="en-US" sz="2300" b="0" strike="noStrike" spc="-1">
                <a:solidFill>
                  <a:srgbClr val="241647"/>
                </a:solidFill>
                <a:latin typeface="Calibri"/>
                <a:ea typeface="DejaVu Sans"/>
              </a:rPr>
              <a:t>For use in pressurized systems</a:t>
            </a:r>
            <a:endParaRPr lang="en-US" sz="2300" b="0" strike="noStrike" spc="-1">
              <a:latin typeface="Arial"/>
            </a:endParaRPr>
          </a:p>
          <a:p>
            <a:pPr marL="343080" indent="-341640">
              <a:lnSpc>
                <a:spcPct val="100000"/>
              </a:lnSpc>
              <a:spcBef>
                <a:spcPts val="459"/>
              </a:spcBef>
              <a:buClr>
                <a:srgbClr val="241647"/>
              </a:buClr>
              <a:buFont typeface="Arial"/>
              <a:buChar char="•"/>
            </a:pPr>
            <a:r>
              <a:rPr lang="en-US" sz="2300" b="0" strike="noStrike" spc="-1">
                <a:solidFill>
                  <a:srgbClr val="241647"/>
                </a:solidFill>
                <a:latin typeface="Calibri"/>
                <a:ea typeface="DejaVu Sans"/>
              </a:rPr>
              <a:t>Operates only when vacuum occurs</a:t>
            </a:r>
            <a:endParaRPr lang="en-US" sz="2300" b="0" strike="noStrike" spc="-1">
              <a:latin typeface="Arial"/>
            </a:endParaRPr>
          </a:p>
          <a:p>
            <a:pPr marL="343080" indent="-341640">
              <a:lnSpc>
                <a:spcPct val="100000"/>
              </a:lnSpc>
              <a:spcBef>
                <a:spcPts val="459"/>
              </a:spcBef>
              <a:buClr>
                <a:srgbClr val="241647"/>
              </a:buClr>
              <a:buFont typeface="Arial"/>
              <a:buChar char="•"/>
            </a:pPr>
            <a:r>
              <a:rPr lang="en-US" sz="2300" b="0" strike="noStrike" spc="-1">
                <a:solidFill>
                  <a:srgbClr val="241647"/>
                </a:solidFill>
                <a:latin typeface="Calibri"/>
                <a:ea typeface="DejaVu Sans"/>
              </a:rPr>
              <a:t>Designed to operate for extended periods under continuous pressure</a:t>
            </a:r>
            <a:endParaRPr lang="en-US" sz="2300" b="0" strike="noStrike" spc="-1">
              <a:latin typeface="Arial"/>
            </a:endParaRPr>
          </a:p>
          <a:p>
            <a:pPr marL="343080" indent="-341640">
              <a:lnSpc>
                <a:spcPct val="100000"/>
              </a:lnSpc>
              <a:spcBef>
                <a:spcPts val="459"/>
              </a:spcBef>
              <a:buClr>
                <a:srgbClr val="241647"/>
              </a:buClr>
              <a:buFont typeface="Arial"/>
              <a:buChar char="•"/>
            </a:pPr>
            <a:r>
              <a:rPr lang="en-US" sz="2300" b="0" strike="noStrike" spc="-1">
                <a:solidFill>
                  <a:srgbClr val="241647"/>
                </a:solidFill>
                <a:latin typeface="Calibri"/>
                <a:ea typeface="DejaVu Sans"/>
              </a:rPr>
              <a:t>Should not be subjected to back pressure</a:t>
            </a:r>
            <a:endParaRPr lang="en-US" sz="2300" b="0" strike="noStrike" spc="-1">
              <a:latin typeface="Arial"/>
            </a:endParaRPr>
          </a:p>
          <a:p>
            <a:pPr marL="343080" indent="-341640">
              <a:lnSpc>
                <a:spcPct val="100000"/>
              </a:lnSpc>
              <a:spcBef>
                <a:spcPts val="459"/>
              </a:spcBef>
              <a:buClr>
                <a:srgbClr val="241647"/>
              </a:buClr>
              <a:buFont typeface="Arial"/>
              <a:buChar char="•"/>
            </a:pPr>
            <a:r>
              <a:rPr lang="en-US" sz="2300" b="0" strike="noStrike" spc="-1">
                <a:solidFill>
                  <a:srgbClr val="241647"/>
                </a:solidFill>
                <a:latin typeface="Calibri"/>
                <a:ea typeface="DejaVu Sans"/>
              </a:rPr>
              <a:t>Must be installed a minimum of 12 inches above highest outlet</a:t>
            </a:r>
            <a:endParaRPr lang="en-US" sz="2300" b="0" strike="noStrike" spc="-1">
              <a:latin typeface="Arial"/>
            </a:endParaRPr>
          </a:p>
          <a:p>
            <a:pPr marL="343080" indent="-341640">
              <a:lnSpc>
                <a:spcPct val="100000"/>
              </a:lnSpc>
              <a:spcBef>
                <a:spcPts val="459"/>
              </a:spcBef>
              <a:buClr>
                <a:srgbClr val="241647"/>
              </a:buClr>
              <a:buFont typeface="Arial"/>
              <a:buChar char="•"/>
            </a:pPr>
            <a:r>
              <a:rPr lang="en-US" sz="2300" b="0" strike="noStrike" spc="-1">
                <a:solidFill>
                  <a:srgbClr val="241647"/>
                </a:solidFill>
                <a:latin typeface="Calibri"/>
                <a:ea typeface="DejaVu Sans"/>
              </a:rPr>
              <a:t>Must be tested annually</a:t>
            </a:r>
            <a:endParaRPr lang="en-US" sz="2300" b="0" strike="noStrike" spc="-1">
              <a:latin typeface="Arial"/>
            </a:endParaRPr>
          </a:p>
          <a:p>
            <a:pPr marL="343080" indent="-341640">
              <a:lnSpc>
                <a:spcPct val="100000"/>
              </a:lnSpc>
              <a:spcBef>
                <a:spcPts val="459"/>
              </a:spcBef>
              <a:buClr>
                <a:srgbClr val="241647"/>
              </a:buClr>
              <a:buFont typeface="Arial"/>
              <a:buChar char="•"/>
            </a:pPr>
            <a:r>
              <a:rPr lang="en-US" sz="2300" b="0" strike="noStrike" spc="-1">
                <a:solidFill>
                  <a:srgbClr val="241647"/>
                </a:solidFill>
                <a:latin typeface="Calibri"/>
                <a:ea typeface="DejaVu Sans"/>
              </a:rPr>
              <a:t>Can be used for intermediate/high hazard applications where air gap not possible</a:t>
            </a:r>
            <a:endParaRPr lang="en-US" sz="23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Pressure Vacuum Breaker</a:t>
            </a:r>
            <a:endParaRPr lang="en-US" sz="4400" b="0" strike="noStrike" spc="-1">
              <a:latin typeface="Arial"/>
            </a:endParaRPr>
          </a:p>
        </p:txBody>
      </p:sp>
      <p:pic>
        <p:nvPicPr>
          <p:cNvPr id="423" name="Picture 2"/>
          <p:cNvPicPr/>
          <p:nvPr/>
        </p:nvPicPr>
        <p:blipFill>
          <a:blip r:embed="rId3"/>
          <a:srcRect l="18383" t="7439" r="4576"/>
          <a:stretch/>
        </p:blipFill>
        <p:spPr>
          <a:xfrm>
            <a:off x="457200" y="1523880"/>
            <a:ext cx="8228160" cy="4131360"/>
          </a:xfrm>
          <a:prstGeom prst="rect">
            <a:avLst/>
          </a:prstGeom>
          <a:ln>
            <a:noFill/>
          </a:ln>
        </p:spPr>
      </p:pic>
      <p:sp>
        <p:nvSpPr>
          <p:cNvPr id="424" name="CustomShape 2"/>
          <p:cNvSpPr/>
          <p:nvPr/>
        </p:nvSpPr>
        <p:spPr>
          <a:xfrm>
            <a:off x="1260360" y="5704920"/>
            <a:ext cx="662184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u="sng" strike="noStrike" spc="-1">
                <a:solidFill>
                  <a:srgbClr val="0000FF"/>
                </a:solidFill>
                <a:uFillTx/>
                <a:latin typeface="Arial"/>
                <a:ea typeface="DejaVu Sans"/>
                <a:hlinkClick r:id="rId4"/>
              </a:rPr>
              <a:t>https://</a:t>
            </a:r>
            <a:r>
              <a:rPr lang="en-US" sz="1800" b="0" u="sng" strike="noStrike" spc="-1">
                <a:solidFill>
                  <a:srgbClr val="0000FF"/>
                </a:solidFill>
                <a:uFillTx/>
                <a:latin typeface="Arial"/>
                <a:ea typeface="DejaVu Sans"/>
                <a:hlinkClick r:id="rId4"/>
              </a:rPr>
              <a:t>www.youtube.com/watch?v=FpZd0ZmBI4A</a:t>
            </a:r>
            <a:r>
              <a:rPr lang="en-US" sz="1800" b="0" strike="noStrike" spc="-1">
                <a:solidFill>
                  <a:srgbClr val="000000"/>
                </a:solidFill>
                <a:latin typeface="Arial"/>
                <a:ea typeface="DejaVu Sans"/>
              </a:rPr>
              <a:t> (8:17 – 9:01) </a:t>
            </a:r>
            <a:endParaRPr lang="en-US" sz="1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CustomShape 1"/>
          <p:cNvSpPr/>
          <p:nvPr/>
        </p:nvSpPr>
        <p:spPr>
          <a:xfrm>
            <a:off x="1370880" y="3064320"/>
            <a:ext cx="649188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Cross-Connection Examples</a:t>
            </a:r>
            <a:endParaRPr lang="en-US" sz="4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Air Gap</a:t>
            </a:r>
            <a:endParaRPr lang="en-US" sz="4400" b="0" strike="noStrike" spc="-1">
              <a:latin typeface="Arial"/>
            </a:endParaRPr>
          </a:p>
        </p:txBody>
      </p:sp>
      <p:pic>
        <p:nvPicPr>
          <p:cNvPr id="427" name="Picture 3"/>
          <p:cNvPicPr/>
          <p:nvPr/>
        </p:nvPicPr>
        <p:blipFill>
          <a:blip r:embed="rId3"/>
          <a:stretch/>
        </p:blipFill>
        <p:spPr>
          <a:xfrm>
            <a:off x="1227960" y="1447200"/>
            <a:ext cx="6647760" cy="45216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Other Types of Corrosion</a:t>
            </a:r>
            <a:endParaRPr lang="en-US" sz="4400" b="0" strike="noStrike" spc="-1">
              <a:latin typeface="Arial"/>
            </a:endParaRPr>
          </a:p>
        </p:txBody>
      </p:sp>
      <p:sp>
        <p:nvSpPr>
          <p:cNvPr id="229"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641"/>
              </a:spcBef>
              <a:buClr>
                <a:srgbClr val="241647"/>
              </a:buClr>
              <a:buFont typeface="Arial"/>
              <a:buChar char="•"/>
            </a:pPr>
            <a:r>
              <a:rPr lang="en-US" sz="3200" b="0" strike="noStrike" spc="-1">
                <a:solidFill>
                  <a:srgbClr val="241647"/>
                </a:solidFill>
                <a:latin typeface="Calibri"/>
                <a:ea typeface="DejaVu Sans"/>
              </a:rPr>
              <a:t>Galvanic</a:t>
            </a:r>
            <a:endParaRPr lang="en-US" sz="32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2 dissimilar metals in contact with each other</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Submerged in water</a:t>
            </a:r>
            <a:endParaRPr lang="en-US" sz="2800" b="0" strike="noStrike" spc="-1">
              <a:latin typeface="Arial"/>
            </a:endParaRPr>
          </a:p>
          <a:p>
            <a:pPr marL="1143000" lvl="2" indent="-227160">
              <a:lnSpc>
                <a:spcPct val="100000"/>
              </a:lnSpc>
              <a:spcBef>
                <a:spcPts val="479"/>
              </a:spcBef>
              <a:buClr>
                <a:srgbClr val="241647"/>
              </a:buClr>
              <a:buFont typeface="Arial"/>
              <a:buChar char="•"/>
            </a:pPr>
            <a:r>
              <a:rPr lang="en-US" sz="2400" b="0" strike="noStrike" spc="-1">
                <a:solidFill>
                  <a:srgbClr val="241647"/>
                </a:solidFill>
                <a:latin typeface="Calibri"/>
                <a:ea typeface="DejaVu Sans"/>
              </a:rPr>
              <a:t>Generates electric current between metals</a:t>
            </a:r>
            <a:endParaRPr lang="en-US" sz="24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Plating leads to metal failure</a:t>
            </a:r>
            <a:endParaRPr lang="en-US" sz="2800" b="0" strike="noStrike" spc="-1">
              <a:latin typeface="Arial"/>
            </a:endParaRPr>
          </a:p>
          <a:p>
            <a:pPr marL="743040" lvl="1" indent="-28440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Meter installations, service connections</a:t>
            </a:r>
            <a:endParaRPr lang="en-US" sz="2800" b="0" strike="noStrike" spc="-1">
              <a:latin typeface="Arial"/>
            </a:endParaRPr>
          </a:p>
          <a:p>
            <a:pPr>
              <a:lnSpc>
                <a:spcPct val="100000"/>
              </a:lnSpc>
              <a:spcBef>
                <a:spcPts val="641"/>
              </a:spcBef>
            </a:pPr>
            <a:endParaRPr lang="en-US"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Picture 2"/>
          <p:cNvPicPr/>
          <p:nvPr/>
        </p:nvPicPr>
        <p:blipFill>
          <a:blip r:embed="rId3"/>
          <a:stretch/>
        </p:blipFill>
        <p:spPr>
          <a:xfrm>
            <a:off x="1143000" y="877680"/>
            <a:ext cx="6554880" cy="49179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 name="Picture 2"/>
          <p:cNvPicPr/>
          <p:nvPr/>
        </p:nvPicPr>
        <p:blipFill>
          <a:blip r:embed="rId3"/>
          <a:stretch/>
        </p:blipFill>
        <p:spPr>
          <a:xfrm>
            <a:off x="1143000" y="877680"/>
            <a:ext cx="6557760" cy="49179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CustomShape 1"/>
          <p:cNvSpPr/>
          <p:nvPr/>
        </p:nvSpPr>
        <p:spPr>
          <a:xfrm>
            <a:off x="457200" y="533520"/>
            <a:ext cx="8228160" cy="760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Pumping Station Cross-connections</a:t>
            </a:r>
            <a:endParaRPr lang="en-US" sz="4400" b="0" strike="noStrike" spc="-1">
              <a:latin typeface="Arial"/>
            </a:endParaRPr>
          </a:p>
        </p:txBody>
      </p:sp>
      <p:sp>
        <p:nvSpPr>
          <p:cNvPr id="431" name="CustomShape 2"/>
          <p:cNvSpPr/>
          <p:nvPr/>
        </p:nvSpPr>
        <p:spPr>
          <a:xfrm>
            <a:off x="457200" y="1371600"/>
            <a:ext cx="8228160" cy="475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Priming of raw water pumps with finished water</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Air relief valves piped directly to a drain</a:t>
            </a:r>
            <a:endParaRPr lang="en-US" sz="2800" b="0" strike="noStrike" spc="-1">
              <a:latin typeface="Arial"/>
            </a:endParaRPr>
          </a:p>
          <a:p>
            <a:pPr marL="343080" indent="-341640">
              <a:lnSpc>
                <a:spcPct val="100000"/>
              </a:lnSpc>
              <a:spcBef>
                <a:spcPts val="561"/>
              </a:spcBef>
              <a:buClr>
                <a:srgbClr val="241647"/>
              </a:buClr>
              <a:buFont typeface="Arial"/>
              <a:buChar char="•"/>
            </a:pPr>
            <a:r>
              <a:rPr lang="en-US" sz="2800" b="0" strike="noStrike" spc="-1">
                <a:solidFill>
                  <a:srgbClr val="241647"/>
                </a:solidFill>
                <a:latin typeface="Calibri"/>
                <a:ea typeface="DejaVu Sans"/>
              </a:rPr>
              <a:t>Cooling water for an emergency generator  submerged in a drain or returned to the potable supply</a:t>
            </a:r>
            <a:endParaRPr lang="en-US" sz="2800" b="0" strike="noStrike" spc="-1">
              <a:latin typeface="Arial"/>
            </a:endParaRPr>
          </a:p>
          <a:p>
            <a:pPr>
              <a:lnSpc>
                <a:spcPct val="100000"/>
              </a:lnSpc>
              <a:spcBef>
                <a:spcPts val="641"/>
              </a:spcBef>
            </a:pPr>
            <a:endParaRPr lang="en-US" sz="2800" b="0" strike="noStrike" spc="-1">
              <a:latin typeface="Arial"/>
            </a:endParaRPr>
          </a:p>
          <a:p>
            <a:pPr>
              <a:lnSpc>
                <a:spcPct val="100000"/>
              </a:lnSpc>
              <a:spcBef>
                <a:spcPts val="641"/>
              </a:spcBef>
            </a:pPr>
            <a:endParaRPr lang="en-US" sz="2800" b="0" strike="noStrike" spc="-1">
              <a:latin typeface="Arial"/>
            </a:endParaRPr>
          </a:p>
        </p:txBody>
      </p:sp>
      <p:sp>
        <p:nvSpPr>
          <p:cNvPr id="432" name="Line 3"/>
          <p:cNvSpPr/>
          <p:nvPr/>
        </p:nvSpPr>
        <p:spPr>
          <a:xfrm flipV="1">
            <a:off x="4933440" y="3992760"/>
            <a:ext cx="360" cy="122040"/>
          </a:xfrm>
          <a:prstGeom prst="line">
            <a:avLst/>
          </a:prstGeom>
          <a:ln w="31680">
            <a:solidFill>
              <a:srgbClr val="00A1E0"/>
            </a:solidFill>
            <a:round/>
          </a:ln>
        </p:spPr>
        <p:style>
          <a:lnRef idx="0">
            <a:scrgbClr r="0" g="0" b="0"/>
          </a:lnRef>
          <a:fillRef idx="0">
            <a:scrgbClr r="0" g="0" b="0"/>
          </a:fillRef>
          <a:effectRef idx="0">
            <a:scrgbClr r="0" g="0" b="0"/>
          </a:effectRef>
          <a:fontRef idx="minor"/>
        </p:style>
      </p:sp>
      <p:pic>
        <p:nvPicPr>
          <p:cNvPr id="433" name="Picture 2"/>
          <p:cNvPicPr/>
          <p:nvPr/>
        </p:nvPicPr>
        <p:blipFill>
          <a:blip r:embed="rId3"/>
          <a:srcRect l="2754"/>
          <a:stretch/>
        </p:blipFill>
        <p:spPr>
          <a:xfrm>
            <a:off x="2734200" y="3326400"/>
            <a:ext cx="5417640" cy="3149280"/>
          </a:xfrm>
          <a:prstGeom prst="rect">
            <a:avLst/>
          </a:prstGeom>
          <a:ln>
            <a:noFill/>
          </a:ln>
        </p:spPr>
      </p:pic>
      <p:sp>
        <p:nvSpPr>
          <p:cNvPr id="434" name="CustomShape 4"/>
          <p:cNvSpPr/>
          <p:nvPr/>
        </p:nvSpPr>
        <p:spPr>
          <a:xfrm>
            <a:off x="6764760" y="3971520"/>
            <a:ext cx="989280" cy="205920"/>
          </a:xfrm>
          <a:prstGeom prst="rect">
            <a:avLst/>
          </a:prstGeom>
          <a:solidFill>
            <a:srgbClr val="FFFFFF"/>
          </a:solidFill>
          <a:ln w="18360">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en-US" sz="1200" b="1" strike="noStrike" spc="-1">
                <a:solidFill>
                  <a:srgbClr val="000000"/>
                </a:solidFill>
                <a:latin typeface="Times New Roman"/>
                <a:ea typeface="DejaVu Sans"/>
              </a:rPr>
              <a:t>GATE VALVE</a:t>
            </a:r>
            <a:endParaRPr lang="en-US" sz="1200" b="0" strike="noStrike" spc="-1">
              <a:latin typeface="Arial"/>
            </a:endParaRPr>
          </a:p>
        </p:txBody>
      </p:sp>
      <p:sp>
        <p:nvSpPr>
          <p:cNvPr id="435" name="CustomShape 5"/>
          <p:cNvSpPr/>
          <p:nvPr/>
        </p:nvSpPr>
        <p:spPr>
          <a:xfrm>
            <a:off x="6017400" y="5740200"/>
            <a:ext cx="1266840" cy="207000"/>
          </a:xfrm>
          <a:prstGeom prst="rect">
            <a:avLst/>
          </a:prstGeom>
          <a:solidFill>
            <a:srgbClr val="FFFFFF"/>
          </a:solidFill>
          <a:ln w="18360">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en-US" sz="1200" b="1" strike="noStrike" spc="-1">
                <a:solidFill>
                  <a:srgbClr val="000000"/>
                </a:solidFill>
                <a:latin typeface="Times New Roman"/>
                <a:ea typeface="DejaVu Sans"/>
              </a:rPr>
              <a:t>FLOOR DRAIN</a:t>
            </a:r>
            <a:endParaRPr lang="en-US" sz="1200" b="0" strike="noStrike" spc="-1">
              <a:latin typeface="Arial"/>
            </a:endParaRPr>
          </a:p>
        </p:txBody>
      </p:sp>
      <p:sp>
        <p:nvSpPr>
          <p:cNvPr id="436" name="CustomShape 6"/>
          <p:cNvSpPr/>
          <p:nvPr/>
        </p:nvSpPr>
        <p:spPr>
          <a:xfrm>
            <a:off x="5456160" y="3765960"/>
            <a:ext cx="1857600" cy="195120"/>
          </a:xfrm>
          <a:prstGeom prst="rect">
            <a:avLst/>
          </a:prstGeom>
          <a:solidFill>
            <a:srgbClr val="FFFFFF"/>
          </a:solidFill>
          <a:ln w="18360">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en-US" sz="1200" b="1" strike="noStrike" spc="-1">
                <a:solidFill>
                  <a:srgbClr val="000000"/>
                </a:solidFill>
                <a:latin typeface="Times New Roman"/>
                <a:ea typeface="DejaVu Sans"/>
              </a:rPr>
              <a:t>AIR VACUUM RELEASE</a:t>
            </a:r>
            <a:endParaRPr lang="en-US" sz="1200" b="0" strike="noStrike" spc="-1">
              <a:latin typeface="Arial"/>
            </a:endParaRPr>
          </a:p>
        </p:txBody>
      </p:sp>
      <p:sp>
        <p:nvSpPr>
          <p:cNvPr id="437" name="CustomShape 7"/>
          <p:cNvSpPr/>
          <p:nvPr/>
        </p:nvSpPr>
        <p:spPr>
          <a:xfrm>
            <a:off x="5914080" y="5265720"/>
            <a:ext cx="1362960" cy="199800"/>
          </a:xfrm>
          <a:prstGeom prst="rect">
            <a:avLst/>
          </a:prstGeom>
          <a:solidFill>
            <a:srgbClr val="FFFFFF"/>
          </a:solidFill>
          <a:ln w="18360">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en-US" sz="1200" b="1" strike="noStrike" spc="-1">
                <a:solidFill>
                  <a:srgbClr val="000000"/>
                </a:solidFill>
                <a:latin typeface="Times New Roman"/>
                <a:ea typeface="DejaVu Sans"/>
              </a:rPr>
              <a:t>SILENT CHECK</a:t>
            </a:r>
            <a:endParaRPr lang="en-US" sz="12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CustomShape 1"/>
          <p:cNvSpPr/>
          <p:nvPr/>
        </p:nvSpPr>
        <p:spPr>
          <a:xfrm>
            <a:off x="457200" y="685800"/>
            <a:ext cx="8228160" cy="129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Air Release Valve Plumbed Directly to Drain</a:t>
            </a:r>
            <a:endParaRPr lang="en-US" sz="4400" b="0" strike="noStrike" spc="-1">
              <a:latin typeface="Arial"/>
            </a:endParaRPr>
          </a:p>
        </p:txBody>
      </p:sp>
      <p:pic>
        <p:nvPicPr>
          <p:cNvPr id="439" name="Picture 2"/>
          <p:cNvPicPr/>
          <p:nvPr/>
        </p:nvPicPr>
        <p:blipFill>
          <a:blip r:embed="rId3"/>
          <a:stretch/>
        </p:blipFill>
        <p:spPr>
          <a:xfrm>
            <a:off x="3657600" y="1523880"/>
            <a:ext cx="4113360" cy="46918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Picture 2"/>
          <p:cNvPicPr/>
          <p:nvPr/>
        </p:nvPicPr>
        <p:blipFill>
          <a:blip r:embed="rId3"/>
          <a:stretch/>
        </p:blipFill>
        <p:spPr>
          <a:xfrm>
            <a:off x="1143000" y="877680"/>
            <a:ext cx="6554880" cy="49179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 name="Picture 2"/>
          <p:cNvPicPr/>
          <p:nvPr/>
        </p:nvPicPr>
        <p:blipFill>
          <a:blip r:embed="rId3"/>
          <a:stretch/>
        </p:blipFill>
        <p:spPr>
          <a:xfrm>
            <a:off x="1143000" y="877680"/>
            <a:ext cx="6554880" cy="49179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 name="Picture 2"/>
          <p:cNvPicPr/>
          <p:nvPr/>
        </p:nvPicPr>
        <p:blipFill>
          <a:blip r:embed="rId3"/>
          <a:stretch/>
        </p:blipFill>
        <p:spPr>
          <a:xfrm>
            <a:off x="1143000" y="877680"/>
            <a:ext cx="6554880" cy="49179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Picture 2"/>
          <p:cNvPicPr/>
          <p:nvPr/>
        </p:nvPicPr>
        <p:blipFill>
          <a:blip r:embed="rId3"/>
          <a:stretch/>
        </p:blipFill>
        <p:spPr>
          <a:xfrm>
            <a:off x="1143000" y="876240"/>
            <a:ext cx="6551640" cy="49136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000" b="0" strike="noStrike" spc="-1">
                <a:solidFill>
                  <a:srgbClr val="241647"/>
                </a:solidFill>
                <a:latin typeface="Calibri"/>
                <a:ea typeface="DejaVu Sans"/>
              </a:rPr>
              <a:t>Clear Well or Storage Tank Overflow</a:t>
            </a:r>
            <a:endParaRPr lang="en-US" sz="4000" b="0" strike="noStrike" spc="-1">
              <a:latin typeface="Arial"/>
            </a:endParaRPr>
          </a:p>
        </p:txBody>
      </p:sp>
      <p:sp>
        <p:nvSpPr>
          <p:cNvPr id="445"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216000" indent="-214560" algn="ctr">
              <a:lnSpc>
                <a:spcPct val="90000"/>
              </a:lnSpc>
            </a:pPr>
            <a:r>
              <a:rPr lang="en-US" sz="4400" b="1" strike="noStrike" spc="-1">
                <a:solidFill>
                  <a:srgbClr val="FFFFFF"/>
                </a:solidFill>
                <a:latin typeface="Calibri"/>
                <a:ea typeface="DejaVu Sans"/>
              </a:rPr>
              <a:t>Clear Well or Storage</a:t>
            </a:r>
            <a:endParaRPr lang="en-US" sz="4400" b="0" strike="noStrike" spc="-1">
              <a:latin typeface="Arial"/>
            </a:endParaRPr>
          </a:p>
          <a:p>
            <a:pPr marL="216000" indent="-214560" algn="ctr">
              <a:lnSpc>
                <a:spcPct val="90000"/>
              </a:lnSpc>
            </a:pPr>
            <a:r>
              <a:rPr lang="en-US" sz="4400" b="1" strike="noStrike" spc="-1">
                <a:solidFill>
                  <a:srgbClr val="FFFFFF"/>
                </a:solidFill>
                <a:latin typeface="Calibri"/>
                <a:ea typeface="DejaVu Sans"/>
              </a:rPr>
              <a:t>Tank Overflow</a:t>
            </a:r>
            <a:endParaRPr lang="en-US" sz="4400" b="0" strike="noStrike" spc="-1">
              <a:latin typeface="Arial"/>
            </a:endParaRPr>
          </a:p>
        </p:txBody>
      </p:sp>
      <p:pic>
        <p:nvPicPr>
          <p:cNvPr id="446" name="Picture 3"/>
          <p:cNvPicPr/>
          <p:nvPr/>
        </p:nvPicPr>
        <p:blipFill>
          <a:blip r:embed="rId3"/>
          <a:stretch/>
        </p:blipFill>
        <p:spPr>
          <a:xfrm>
            <a:off x="990720" y="1600200"/>
            <a:ext cx="7085160" cy="43761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CustomShape 1"/>
          <p:cNvSpPr/>
          <p:nvPr/>
        </p:nvSpPr>
        <p:spPr>
          <a:xfrm>
            <a:off x="457200" y="563400"/>
            <a:ext cx="822816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4400" b="0" strike="noStrike" spc="-1">
                <a:solidFill>
                  <a:srgbClr val="241647"/>
                </a:solidFill>
                <a:latin typeface="Calibri"/>
                <a:ea typeface="DejaVu Sans"/>
              </a:rPr>
              <a:t>Distribution System</a:t>
            </a:r>
            <a:endParaRPr lang="en-US" sz="4400" b="0" strike="noStrike" spc="-1">
              <a:latin typeface="Arial"/>
            </a:endParaRPr>
          </a:p>
        </p:txBody>
      </p:sp>
      <p:sp>
        <p:nvSpPr>
          <p:cNvPr id="448" name="CustomShape 2"/>
          <p:cNvSpPr/>
          <p:nvPr/>
        </p:nvSpPr>
        <p:spPr>
          <a:xfrm>
            <a:off x="457200" y="1600200"/>
            <a:ext cx="8228160" cy="452448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216000" indent="-214560" algn="ctr">
              <a:lnSpc>
                <a:spcPct val="100000"/>
              </a:lnSpc>
            </a:pPr>
            <a:r>
              <a:rPr lang="en-US" sz="4400" b="1" strike="noStrike" spc="-1">
                <a:solidFill>
                  <a:srgbClr val="FFFFFF"/>
                </a:solidFill>
                <a:latin typeface="Calibri"/>
                <a:ea typeface="DejaVu Sans"/>
              </a:rPr>
              <a:t>Distribution System</a:t>
            </a:r>
            <a:endParaRPr lang="en-US" sz="4400" b="0" strike="noStrike" spc="-1">
              <a:latin typeface="Arial"/>
            </a:endParaRPr>
          </a:p>
          <a:p>
            <a:pPr marL="895320" indent="-384480" algn="ctr">
              <a:lnSpc>
                <a:spcPct val="100000"/>
              </a:lnSpc>
            </a:pPr>
            <a:endParaRPr lang="en-US" sz="4400" b="0" strike="noStrike" spc="-1">
              <a:latin typeface="Arial"/>
            </a:endParaRPr>
          </a:p>
          <a:p>
            <a:pPr marL="895320" indent="-384480" algn="ctr">
              <a:lnSpc>
                <a:spcPct val="100000"/>
              </a:lnSpc>
            </a:pPr>
            <a:endParaRPr lang="en-US" sz="4400" b="0" strike="noStrike" spc="-1">
              <a:latin typeface="Arial"/>
            </a:endParaRPr>
          </a:p>
          <a:p>
            <a:pPr marL="895320" indent="-384480" algn="ctr">
              <a:lnSpc>
                <a:spcPct val="100000"/>
              </a:lnSpc>
            </a:pPr>
            <a:r>
              <a:rPr lang="en-US" sz="3000" b="1" strike="noStrike" spc="-1">
                <a:solidFill>
                  <a:srgbClr val="FFFFFF"/>
                </a:solidFill>
                <a:latin typeface="Calibri"/>
                <a:ea typeface="DejaVu Sans"/>
              </a:rPr>
              <a:t>Fire hydrant drain to sewer</a:t>
            </a:r>
            <a:endParaRPr lang="en-US" sz="3000" b="0" strike="noStrike" spc="-1">
              <a:latin typeface="Arial"/>
            </a:endParaRPr>
          </a:p>
        </p:txBody>
      </p:sp>
      <p:pic>
        <p:nvPicPr>
          <p:cNvPr id="449" name="Picture 3"/>
          <p:cNvPicPr/>
          <p:nvPr/>
        </p:nvPicPr>
        <p:blipFill>
          <a:blip r:embed="rId3"/>
          <a:srcRect l="3380" r="4966"/>
          <a:stretch/>
        </p:blipFill>
        <p:spPr>
          <a:xfrm>
            <a:off x="1143000" y="1600200"/>
            <a:ext cx="6812280" cy="3989160"/>
          </a:xfrm>
          <a:prstGeom prst="rect">
            <a:avLst/>
          </a:prstGeom>
          <a:ln>
            <a:noFill/>
          </a:ln>
        </p:spPr>
      </p:pic>
      <p:sp>
        <p:nvSpPr>
          <p:cNvPr id="450" name="CustomShape 3"/>
          <p:cNvSpPr/>
          <p:nvPr/>
        </p:nvSpPr>
        <p:spPr>
          <a:xfrm>
            <a:off x="1792440" y="5562720"/>
            <a:ext cx="5484960" cy="565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2000" b="1" strike="noStrike" spc="-1">
                <a:solidFill>
                  <a:srgbClr val="241647"/>
                </a:solidFill>
                <a:latin typeface="Calibri"/>
                <a:ea typeface="DejaVu Sans"/>
              </a:rPr>
              <a:t>Fire hydrant drain to sewer</a:t>
            </a:r>
            <a:endParaRPr lang="en-US"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34175"/>
      </a:dk2>
      <a:lt2>
        <a:srgbClr val="B2B2B2"/>
      </a:lt2>
      <a:accent1>
        <a:srgbClr val="A22B23"/>
      </a:accent1>
      <a:accent2>
        <a:srgbClr val="D26D00"/>
      </a:accent2>
      <a:accent3>
        <a:srgbClr val="BFCFD9"/>
      </a:accent3>
      <a:accent4>
        <a:srgbClr val="FFFFFF"/>
      </a:accent4>
      <a:accent5>
        <a:srgbClr val="FFFFFF"/>
      </a:accent5>
      <a:accent6>
        <a:srgbClr val="FFFFFF"/>
      </a:accent6>
      <a:hlink>
        <a:srgbClr val="241652"/>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5933</TotalTime>
  <Words>5211</Words>
  <Application>Microsoft Office PowerPoint</Application>
  <PresentationFormat>On-screen Show (4:3)</PresentationFormat>
  <Paragraphs>663</Paragraphs>
  <Slides>107</Slides>
  <Notes>107</Notes>
  <HiddenSlides>0</HiddenSlides>
  <MMClips>0</MMClips>
  <ScaleCrop>false</ScaleCrop>
  <HeadingPairs>
    <vt:vector size="4" baseType="variant">
      <vt:variant>
        <vt:lpstr>Theme</vt:lpstr>
      </vt:variant>
      <vt:variant>
        <vt:i4>5</vt:i4>
      </vt:variant>
      <vt:variant>
        <vt:lpstr>Slide Titles</vt:lpstr>
      </vt:variant>
      <vt:variant>
        <vt:i4>107</vt:i4>
      </vt:variant>
    </vt:vector>
  </HeadingPairs>
  <TitlesOfParts>
    <vt:vector size="112" baseType="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Alaska Southeast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Hill, Liie L.</dc:creator>
  <cp:lastModifiedBy>Shauna Brotz</cp:lastModifiedBy>
  <cp:revision>273</cp:revision>
  <cp:lastPrinted>2017-12-05T17:02:38Z</cp:lastPrinted>
  <dcterms:created xsi:type="dcterms:W3CDTF">2002-11-16T01:43:13Z</dcterms:created>
  <dcterms:modified xsi:type="dcterms:W3CDTF">2019-03-12T14:25:07Z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mpany">
    <vt:lpwstr>University of Alaska Southeast</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134</vt:i4>
  </property>
  <property fmtid="{D5CDD505-2E9C-101B-9397-08002B2CF9AE}" pid="9" name="PresentationFormat">
    <vt:lpwstr>On-screen Show (4:3)</vt:lpwstr>
  </property>
  <property fmtid="{D5CDD505-2E9C-101B-9397-08002B2CF9AE}" pid="10" name="ScaleCrop">
    <vt:bool>false</vt:bool>
  </property>
  <property fmtid="{D5CDD505-2E9C-101B-9397-08002B2CF9AE}" pid="11" name="ShareDoc">
    <vt:bool>false</vt:bool>
  </property>
  <property fmtid="{D5CDD505-2E9C-101B-9397-08002B2CF9AE}" pid="12" name="Slides">
    <vt:i4>134</vt:i4>
  </property>
</Properties>
</file>